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3"/>
    <p:sldId id="765" r:id="rId4"/>
    <p:sldId id="257" r:id="rId5"/>
    <p:sldId id="258" r:id="rId6"/>
    <p:sldId id="261" r:id="rId7"/>
    <p:sldId id="262" r:id="rId8"/>
    <p:sldId id="264" r:id="rId9"/>
    <p:sldId id="263" r:id="rId10"/>
    <p:sldId id="265" r:id="rId11"/>
    <p:sldId id="266" r:id="rId12"/>
    <p:sldId id="259" r:id="rId13"/>
    <p:sldId id="267" r:id="rId14"/>
    <p:sldId id="268" r:id="rId15"/>
    <p:sldId id="269" r:id="rId16"/>
    <p:sldId id="270" r:id="rId17"/>
    <p:sldId id="271" r:id="rId18"/>
    <p:sldId id="272" r:id="rId19"/>
    <p:sldId id="273" r:id="rId20"/>
    <p:sldId id="274" r:id="rId21"/>
    <p:sldId id="275" r:id="rId22"/>
    <p:sldId id="276" r:id="rId23"/>
    <p:sldId id="260" r:id="rId24"/>
    <p:sldId id="277" r:id="rId25"/>
    <p:sldId id="278" r:id="rId26"/>
    <p:sldId id="279" r:id="rId27"/>
    <p:sldId id="280" r:id="rId28"/>
    <p:sldId id="281" r:id="rId29"/>
    <p:sldId id="282" r:id="rId30"/>
    <p:sldId id="283" r:id="rId31"/>
    <p:sldId id="284" r:id="rId32"/>
    <p:sldId id="764" r:id="rId33"/>
    <p:sldId id="762" r:id="rId34"/>
    <p:sldId id="79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刘付观生" initials="刘付观生" lastIdx="3" clrIdx="0"/>
  <p:cmAuthor id="1" name="liufuguansheng" initials="liufu" lastIdx="1" clrIdx="1"/>
  <p:cmAuthor id="2" name="作者" initials="A" lastIdx="0" clrIdx="1"/>
  <p:cmAuthor id="3" name="IT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showGuides="1">
      <p:cViewPr varScale="1">
        <p:scale>
          <a:sx n="135" d="100"/>
          <a:sy n="135" d="100"/>
        </p:scale>
        <p:origin x="240" y="7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06B4D0E-E75E-4CC5-A3BC-853E3909F42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8FA6283E-4B83-4E2A-9414-61E7EC26B544}">
      <dgm:prSet phldrT="[文本]"/>
      <dgm:spPr/>
      <dgm:t>
        <a:bodyPr/>
        <a:lstStyle/>
        <a:p>
          <a:r>
            <a:rPr lang="en-US" altLang="en-US" dirty="0"/>
            <a:t>7.1 </a:t>
          </a:r>
          <a:r>
            <a:rPr lang="zh-CN" altLang="en-US" dirty="0"/>
            <a:t>利用</a:t>
          </a:r>
          <a:r>
            <a:rPr lang="en-US" altLang="en-US" dirty="0"/>
            <a:t>Unity</a:t>
          </a:r>
          <a:r>
            <a:rPr lang="zh-CN" altLang="en-US" dirty="0"/>
            <a:t>开发数字孪生应用的准备</a:t>
          </a:r>
        </a:p>
      </dgm:t>
    </dgm:pt>
    <dgm:pt modelId="{1A5BCD28-F488-4F6E-B425-A50074EAA5F3}" cxnId="{BCD5D2C7-79AA-4106-B6C3-D6DDBC0D4791}" type="parTrans">
      <dgm:prSet/>
      <dgm:spPr/>
      <dgm:t>
        <a:bodyPr/>
        <a:lstStyle/>
        <a:p>
          <a:endParaRPr lang="zh-CN" altLang="en-US"/>
        </a:p>
      </dgm:t>
    </dgm:pt>
    <dgm:pt modelId="{CA123FB4-BF17-4653-869D-8A09458CA6B3}" cxnId="{BCD5D2C7-79AA-4106-B6C3-D6DDBC0D4791}" type="sibTrans">
      <dgm:prSet/>
      <dgm:spPr/>
      <dgm:t>
        <a:bodyPr/>
        <a:lstStyle/>
        <a:p>
          <a:endParaRPr lang="zh-CN" altLang="en-US"/>
        </a:p>
      </dgm:t>
    </dgm:pt>
    <dgm:pt modelId="{43AB42D2-67ED-4EB8-A7C5-0182054CC9AD}">
      <dgm:prSet/>
      <dgm:spPr/>
      <dgm:t>
        <a:bodyPr/>
        <a:lstStyle/>
        <a:p>
          <a:r>
            <a:rPr lang="en-US" altLang="en-US" dirty="0"/>
            <a:t>7.2 </a:t>
          </a:r>
          <a:r>
            <a:rPr lang="zh-CN" altLang="en-US" dirty="0"/>
            <a:t>智能车间数字孪生系统实施案例</a:t>
          </a:r>
        </a:p>
      </dgm:t>
    </dgm:pt>
    <dgm:pt modelId="{3776269E-52B5-472C-9493-91850605066E}" cxnId="{5F4C9397-1C82-4507-9928-4850C51E39F5}" type="parTrans">
      <dgm:prSet/>
      <dgm:spPr/>
      <dgm:t>
        <a:bodyPr/>
        <a:lstStyle/>
        <a:p>
          <a:endParaRPr lang="zh-CN" altLang="en-US"/>
        </a:p>
      </dgm:t>
    </dgm:pt>
    <dgm:pt modelId="{515BD451-B639-4D98-B5A0-D3C79B770936}" cxnId="{5F4C9397-1C82-4507-9928-4850C51E39F5}" type="sibTrans">
      <dgm:prSet/>
      <dgm:spPr/>
      <dgm:t>
        <a:bodyPr/>
        <a:lstStyle/>
        <a:p>
          <a:endParaRPr lang="zh-CN" altLang="en-US"/>
        </a:p>
      </dgm:t>
    </dgm:pt>
    <dgm:pt modelId="{34B95463-B63C-4B76-9D61-3804AA69DCB3}">
      <dgm:prSet/>
      <dgm:spPr/>
      <dgm:t>
        <a:bodyPr/>
        <a:lstStyle/>
        <a:p>
          <a:r>
            <a:rPr lang="en-US" altLang="en-US"/>
            <a:t>7.3 </a:t>
          </a:r>
          <a:r>
            <a:rPr lang="zh-CN" altLang="en-US"/>
            <a:t>数字孪生生产系统中</a:t>
          </a:r>
          <a:r>
            <a:rPr lang="en-US" altLang="en-US"/>
            <a:t>VR/AR</a:t>
          </a:r>
          <a:r>
            <a:rPr lang="zh-CN" altLang="en-US"/>
            <a:t>可视化应用</a:t>
          </a:r>
        </a:p>
      </dgm:t>
    </dgm:pt>
    <dgm:pt modelId="{E1DEE215-2B81-41E3-96A4-FBB1D82C3BB3}" cxnId="{09F918F3-219D-4329-8FDA-102946CD8688}" type="parTrans">
      <dgm:prSet/>
      <dgm:spPr/>
      <dgm:t>
        <a:bodyPr/>
        <a:lstStyle/>
        <a:p>
          <a:endParaRPr lang="zh-CN" altLang="en-US"/>
        </a:p>
      </dgm:t>
    </dgm:pt>
    <dgm:pt modelId="{E4B0D4CD-D861-4C7F-86E0-D31C269E921F}" cxnId="{09F918F3-219D-4329-8FDA-102946CD8688}" type="sibTrans">
      <dgm:prSet/>
      <dgm:spPr/>
      <dgm:t>
        <a:bodyPr/>
        <a:lstStyle/>
        <a:p>
          <a:endParaRPr lang="zh-CN" altLang="en-US"/>
        </a:p>
      </dgm:t>
    </dgm:pt>
    <dgm:pt modelId="{0394D399-682C-423D-A467-3CCDDF53974A}" type="pres">
      <dgm:prSet presAssocID="{406B4D0E-E75E-4CC5-A3BC-853E3909F422}" presName="vert0" presStyleCnt="0">
        <dgm:presLayoutVars>
          <dgm:dir/>
          <dgm:animOne val="branch"/>
          <dgm:animLvl val="lvl"/>
        </dgm:presLayoutVars>
      </dgm:prSet>
      <dgm:spPr/>
    </dgm:pt>
    <dgm:pt modelId="{F061DD3E-8A84-4935-B737-DE2F5D1DE0D8}" type="pres">
      <dgm:prSet presAssocID="{8FA6283E-4B83-4E2A-9414-61E7EC26B544}" presName="thickLine" presStyleLbl="alignNode1" presStyleIdx="0" presStyleCnt="3"/>
      <dgm:spPr/>
    </dgm:pt>
    <dgm:pt modelId="{7D009F2B-EAB7-4408-A01C-AAA157AD2A2F}" type="pres">
      <dgm:prSet presAssocID="{8FA6283E-4B83-4E2A-9414-61E7EC26B544}" presName="horz1" presStyleCnt="0"/>
      <dgm:spPr/>
    </dgm:pt>
    <dgm:pt modelId="{0AD40A01-01F2-46C9-BDED-E77240462BC3}" type="pres">
      <dgm:prSet presAssocID="{8FA6283E-4B83-4E2A-9414-61E7EC26B544}" presName="tx1" presStyleLbl="revTx" presStyleIdx="0" presStyleCnt="3"/>
      <dgm:spPr/>
    </dgm:pt>
    <dgm:pt modelId="{B5EE0B65-84BC-420C-93F9-4536D83C875D}" type="pres">
      <dgm:prSet presAssocID="{8FA6283E-4B83-4E2A-9414-61E7EC26B544}" presName="vert1" presStyleCnt="0"/>
      <dgm:spPr/>
    </dgm:pt>
    <dgm:pt modelId="{335C2C4F-D89C-4301-B793-79A36ADC2C78}" type="pres">
      <dgm:prSet presAssocID="{43AB42D2-67ED-4EB8-A7C5-0182054CC9AD}" presName="thickLine" presStyleLbl="alignNode1" presStyleIdx="1" presStyleCnt="3"/>
      <dgm:spPr/>
    </dgm:pt>
    <dgm:pt modelId="{6F10088D-34F8-405D-9861-D65137093E3B}" type="pres">
      <dgm:prSet presAssocID="{43AB42D2-67ED-4EB8-A7C5-0182054CC9AD}" presName="horz1" presStyleCnt="0"/>
      <dgm:spPr/>
    </dgm:pt>
    <dgm:pt modelId="{C8DFE8AB-699A-4436-90E7-5C6D5D5BFCED}" type="pres">
      <dgm:prSet presAssocID="{43AB42D2-67ED-4EB8-A7C5-0182054CC9AD}" presName="tx1" presStyleLbl="revTx" presStyleIdx="1" presStyleCnt="3"/>
      <dgm:spPr/>
    </dgm:pt>
    <dgm:pt modelId="{3FE7D101-5659-4063-B43E-3E17274EA504}" type="pres">
      <dgm:prSet presAssocID="{43AB42D2-67ED-4EB8-A7C5-0182054CC9AD}" presName="vert1" presStyleCnt="0"/>
      <dgm:spPr/>
    </dgm:pt>
    <dgm:pt modelId="{50E3F73F-C9BB-4376-A372-60E79103B581}" type="pres">
      <dgm:prSet presAssocID="{34B95463-B63C-4B76-9D61-3804AA69DCB3}" presName="thickLine" presStyleLbl="alignNode1" presStyleIdx="2" presStyleCnt="3"/>
      <dgm:spPr/>
    </dgm:pt>
    <dgm:pt modelId="{719B03F6-3981-42F1-9F11-152A0991E5AF}" type="pres">
      <dgm:prSet presAssocID="{34B95463-B63C-4B76-9D61-3804AA69DCB3}" presName="horz1" presStyleCnt="0"/>
      <dgm:spPr/>
    </dgm:pt>
    <dgm:pt modelId="{76B641F5-AF21-41C9-A4C9-9D233A1CD3C4}" type="pres">
      <dgm:prSet presAssocID="{34B95463-B63C-4B76-9D61-3804AA69DCB3}" presName="tx1" presStyleLbl="revTx" presStyleIdx="2" presStyleCnt="3"/>
      <dgm:spPr/>
    </dgm:pt>
    <dgm:pt modelId="{535D760E-F0F3-4BEA-9557-0575317F04D0}" type="pres">
      <dgm:prSet presAssocID="{34B95463-B63C-4B76-9D61-3804AA69DCB3}" presName="vert1" presStyleCnt="0"/>
      <dgm:spPr/>
    </dgm:pt>
  </dgm:ptLst>
  <dgm:cxnLst>
    <dgm:cxn modelId="{1CE1C401-C832-4152-B5FC-137A8B19FC31}" type="presOf" srcId="{406B4D0E-E75E-4CC5-A3BC-853E3909F422}" destId="{0394D399-682C-423D-A467-3CCDDF53974A}" srcOrd="0" destOrd="0" presId="urn:microsoft.com/office/officeart/2008/layout/LinedList"/>
    <dgm:cxn modelId="{17C71F35-AC1D-4E66-AE09-7D2845660883}" type="presOf" srcId="{43AB42D2-67ED-4EB8-A7C5-0182054CC9AD}" destId="{C8DFE8AB-699A-4436-90E7-5C6D5D5BFCED}" srcOrd="0" destOrd="0" presId="urn:microsoft.com/office/officeart/2008/layout/LinedList"/>
    <dgm:cxn modelId="{2174E14A-D75B-4C3E-A847-B03579ACBD4B}" type="presOf" srcId="{8FA6283E-4B83-4E2A-9414-61E7EC26B544}" destId="{0AD40A01-01F2-46C9-BDED-E77240462BC3}" srcOrd="0" destOrd="0" presId="urn:microsoft.com/office/officeart/2008/layout/LinedList"/>
    <dgm:cxn modelId="{5F4C9397-1C82-4507-9928-4850C51E39F5}" srcId="{406B4D0E-E75E-4CC5-A3BC-853E3909F422}" destId="{43AB42D2-67ED-4EB8-A7C5-0182054CC9AD}" srcOrd="1" destOrd="0" parTransId="{3776269E-52B5-472C-9493-91850605066E}" sibTransId="{515BD451-B639-4D98-B5A0-D3C79B770936}"/>
    <dgm:cxn modelId="{A70AF99E-157C-4500-8944-A7A629031F35}" type="presOf" srcId="{34B95463-B63C-4B76-9D61-3804AA69DCB3}" destId="{76B641F5-AF21-41C9-A4C9-9D233A1CD3C4}" srcOrd="0" destOrd="0" presId="urn:microsoft.com/office/officeart/2008/layout/LinedList"/>
    <dgm:cxn modelId="{BCD5D2C7-79AA-4106-B6C3-D6DDBC0D4791}" srcId="{406B4D0E-E75E-4CC5-A3BC-853E3909F422}" destId="{8FA6283E-4B83-4E2A-9414-61E7EC26B544}" srcOrd="0" destOrd="0" parTransId="{1A5BCD28-F488-4F6E-B425-A50074EAA5F3}" sibTransId="{CA123FB4-BF17-4653-869D-8A09458CA6B3}"/>
    <dgm:cxn modelId="{09F918F3-219D-4329-8FDA-102946CD8688}" srcId="{406B4D0E-E75E-4CC5-A3BC-853E3909F422}" destId="{34B95463-B63C-4B76-9D61-3804AA69DCB3}" srcOrd="2" destOrd="0" parTransId="{E1DEE215-2B81-41E3-96A4-FBB1D82C3BB3}" sibTransId="{E4B0D4CD-D861-4C7F-86E0-D31C269E921F}"/>
    <dgm:cxn modelId="{C1D19D01-A8B7-4251-B266-52A53FF6E312}" type="presParOf" srcId="{0394D399-682C-423D-A467-3CCDDF53974A}" destId="{F061DD3E-8A84-4935-B737-DE2F5D1DE0D8}" srcOrd="0" destOrd="0" presId="urn:microsoft.com/office/officeart/2008/layout/LinedList"/>
    <dgm:cxn modelId="{FF03A399-6847-4D71-8D05-F7DCBFC17082}" type="presParOf" srcId="{0394D399-682C-423D-A467-3CCDDF53974A}" destId="{7D009F2B-EAB7-4408-A01C-AAA157AD2A2F}" srcOrd="1" destOrd="0" presId="urn:microsoft.com/office/officeart/2008/layout/LinedList"/>
    <dgm:cxn modelId="{9A770964-C4B6-4C1E-A8FB-C192C818BE5E}" type="presParOf" srcId="{7D009F2B-EAB7-4408-A01C-AAA157AD2A2F}" destId="{0AD40A01-01F2-46C9-BDED-E77240462BC3}" srcOrd="0" destOrd="0" presId="urn:microsoft.com/office/officeart/2008/layout/LinedList"/>
    <dgm:cxn modelId="{03B32D94-5BBB-4F90-B80B-9462DF88C3CE}" type="presParOf" srcId="{7D009F2B-EAB7-4408-A01C-AAA157AD2A2F}" destId="{B5EE0B65-84BC-420C-93F9-4536D83C875D}" srcOrd="1" destOrd="0" presId="urn:microsoft.com/office/officeart/2008/layout/LinedList"/>
    <dgm:cxn modelId="{22D589B4-57D7-48C1-BD7D-F29DDED9D45C}" type="presParOf" srcId="{0394D399-682C-423D-A467-3CCDDF53974A}" destId="{335C2C4F-D89C-4301-B793-79A36ADC2C78}" srcOrd="2" destOrd="0" presId="urn:microsoft.com/office/officeart/2008/layout/LinedList"/>
    <dgm:cxn modelId="{E361A1B1-FCF3-44BB-835E-1816F5932086}" type="presParOf" srcId="{0394D399-682C-423D-A467-3CCDDF53974A}" destId="{6F10088D-34F8-405D-9861-D65137093E3B}" srcOrd="3" destOrd="0" presId="urn:microsoft.com/office/officeart/2008/layout/LinedList"/>
    <dgm:cxn modelId="{49D57959-5857-479F-9814-E160350D1A6F}" type="presParOf" srcId="{6F10088D-34F8-405D-9861-D65137093E3B}" destId="{C8DFE8AB-699A-4436-90E7-5C6D5D5BFCED}" srcOrd="0" destOrd="0" presId="urn:microsoft.com/office/officeart/2008/layout/LinedList"/>
    <dgm:cxn modelId="{856EE356-9773-4139-8D13-AE819CD7F73B}" type="presParOf" srcId="{6F10088D-34F8-405D-9861-D65137093E3B}" destId="{3FE7D101-5659-4063-B43E-3E17274EA504}" srcOrd="1" destOrd="0" presId="urn:microsoft.com/office/officeart/2008/layout/LinedList"/>
    <dgm:cxn modelId="{04D2AC2C-3D91-42FF-9850-14E136522612}" type="presParOf" srcId="{0394D399-682C-423D-A467-3CCDDF53974A}" destId="{50E3F73F-C9BB-4376-A372-60E79103B581}" srcOrd="4" destOrd="0" presId="urn:microsoft.com/office/officeart/2008/layout/LinedList"/>
    <dgm:cxn modelId="{FC7530AF-0F5D-451A-9EFF-6C4F95425029}" type="presParOf" srcId="{0394D399-682C-423D-A467-3CCDDF53974A}" destId="{719B03F6-3981-42F1-9F11-152A0991E5AF}" srcOrd="5" destOrd="0" presId="urn:microsoft.com/office/officeart/2008/layout/LinedList"/>
    <dgm:cxn modelId="{51753265-3F0B-4F97-811A-0757507C1392}" type="presParOf" srcId="{719B03F6-3981-42F1-9F11-152A0991E5AF}" destId="{76B641F5-AF21-41C9-A4C9-9D233A1CD3C4}" srcOrd="0" destOrd="0" presId="urn:microsoft.com/office/officeart/2008/layout/LinedList"/>
    <dgm:cxn modelId="{EB0F1F96-5EB9-4F12-8621-9B47CD11C030}" type="presParOf" srcId="{719B03F6-3981-42F1-9F11-152A0991E5AF}" destId="{535D760E-F0F3-4BEA-9557-0575317F04D0}"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408626" cy="1805048"/>
        <a:chOff x="0" y="0"/>
        <a:chExt cx="5408626" cy="1805048"/>
      </a:xfrm>
    </dsp:grpSpPr>
    <dsp:sp modelId="{F061DD3E-8A84-4935-B737-DE2F5D1DE0D8}">
      <dsp:nvSpPr>
        <dsp:cNvPr id="3" name="直接连接符 2"/>
        <dsp:cNvSpPr/>
      </dsp:nvSpPr>
      <dsp:spPr bwMode="white">
        <a:xfrm>
          <a:off x="0" y="0"/>
          <a:ext cx="5408626" cy="0"/>
        </a:xfrm>
        <a:prstGeom prst="line">
          <a:avLst/>
        </a:prstGeom>
      </dsp:spPr>
      <dsp:style>
        <a:lnRef idx="2">
          <a:schemeClr val="accent1"/>
        </a:lnRef>
        <a:fillRef idx="1">
          <a:schemeClr val="accent1"/>
        </a:fillRef>
        <a:effectRef idx="0">
          <a:scrgbClr r="0" g="0" b="0"/>
        </a:effectRef>
        <a:fontRef idx="minor">
          <a:schemeClr val="lt1"/>
        </a:fontRef>
      </dsp:style>
      <dsp:txXfrm>
        <a:off x="0" y="0"/>
        <a:ext cx="5408626" cy="0"/>
      </dsp:txXfrm>
    </dsp:sp>
    <dsp:sp modelId="{0AD40A01-01F2-46C9-BDED-E77240462BC3}">
      <dsp:nvSpPr>
        <dsp:cNvPr id="4" name="矩形 3"/>
        <dsp:cNvSpPr/>
      </dsp:nvSpPr>
      <dsp:spPr bwMode="white">
        <a:xfrm>
          <a:off x="0" y="0"/>
          <a:ext cx="5408626" cy="60168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ltLang="en-US" dirty="0">
              <a:solidFill>
                <a:schemeClr val="tx1"/>
              </a:solidFill>
            </a:rPr>
            <a:t>7.1 </a:t>
          </a:r>
          <a:r>
            <a:rPr lang="zh-CN" altLang="en-US" dirty="0">
              <a:solidFill>
                <a:schemeClr val="tx1"/>
              </a:solidFill>
            </a:rPr>
            <a:t>利用</a:t>
          </a:r>
          <a:r>
            <a:rPr lang="en-US" altLang="en-US" dirty="0">
              <a:solidFill>
                <a:schemeClr val="tx1"/>
              </a:solidFill>
            </a:rPr>
            <a:t>Unity</a:t>
          </a:r>
          <a:r>
            <a:rPr lang="zh-CN" altLang="en-US" dirty="0">
              <a:solidFill>
                <a:schemeClr val="tx1"/>
              </a:solidFill>
            </a:rPr>
            <a:t>开发数字孪生应用的准备</a:t>
          </a:r>
          <a:endParaRPr>
            <a:solidFill>
              <a:schemeClr val="tx1"/>
            </a:solidFill>
          </a:endParaRPr>
        </a:p>
      </dsp:txBody>
      <dsp:txXfrm>
        <a:off x="0" y="0"/>
        <a:ext cx="5408626" cy="601683"/>
      </dsp:txXfrm>
    </dsp:sp>
    <dsp:sp modelId="{335C2C4F-D89C-4301-B793-79A36ADC2C78}">
      <dsp:nvSpPr>
        <dsp:cNvPr id="5" name="直接连接符 4"/>
        <dsp:cNvSpPr/>
      </dsp:nvSpPr>
      <dsp:spPr bwMode="white">
        <a:xfrm>
          <a:off x="0" y="601683"/>
          <a:ext cx="5408626" cy="0"/>
        </a:xfrm>
        <a:prstGeom prst="line">
          <a:avLst/>
        </a:prstGeom>
      </dsp:spPr>
      <dsp:style>
        <a:lnRef idx="2">
          <a:schemeClr val="accent1"/>
        </a:lnRef>
        <a:fillRef idx="1">
          <a:schemeClr val="accent1"/>
        </a:fillRef>
        <a:effectRef idx="0">
          <a:scrgbClr r="0" g="0" b="0"/>
        </a:effectRef>
        <a:fontRef idx="minor">
          <a:schemeClr val="lt1"/>
        </a:fontRef>
      </dsp:style>
      <dsp:txXfrm>
        <a:off x="0" y="601683"/>
        <a:ext cx="5408626" cy="0"/>
      </dsp:txXfrm>
    </dsp:sp>
    <dsp:sp modelId="{C8DFE8AB-699A-4436-90E7-5C6D5D5BFCED}">
      <dsp:nvSpPr>
        <dsp:cNvPr id="6" name="矩形 5"/>
        <dsp:cNvSpPr/>
      </dsp:nvSpPr>
      <dsp:spPr bwMode="white">
        <a:xfrm>
          <a:off x="0" y="601683"/>
          <a:ext cx="5408626" cy="60168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ltLang="en-US" dirty="0">
              <a:solidFill>
                <a:schemeClr val="tx1"/>
              </a:solidFill>
            </a:rPr>
            <a:t>7.2 </a:t>
          </a:r>
          <a:r>
            <a:rPr lang="zh-CN" altLang="en-US" dirty="0">
              <a:solidFill>
                <a:schemeClr val="tx1"/>
              </a:solidFill>
            </a:rPr>
            <a:t>智能车间数字孪生系统实施案例</a:t>
          </a:r>
          <a:endParaRPr>
            <a:solidFill>
              <a:schemeClr val="tx1"/>
            </a:solidFill>
          </a:endParaRPr>
        </a:p>
      </dsp:txBody>
      <dsp:txXfrm>
        <a:off x="0" y="601683"/>
        <a:ext cx="5408626" cy="601683"/>
      </dsp:txXfrm>
    </dsp:sp>
    <dsp:sp modelId="{50E3F73F-C9BB-4376-A372-60E79103B581}">
      <dsp:nvSpPr>
        <dsp:cNvPr id="7" name="直接连接符 6"/>
        <dsp:cNvSpPr/>
      </dsp:nvSpPr>
      <dsp:spPr bwMode="white">
        <a:xfrm>
          <a:off x="0" y="1203365"/>
          <a:ext cx="5408626" cy="0"/>
        </a:xfrm>
        <a:prstGeom prst="line">
          <a:avLst/>
        </a:prstGeom>
      </dsp:spPr>
      <dsp:style>
        <a:lnRef idx="2">
          <a:schemeClr val="accent1"/>
        </a:lnRef>
        <a:fillRef idx="1">
          <a:schemeClr val="accent1"/>
        </a:fillRef>
        <a:effectRef idx="0">
          <a:scrgbClr r="0" g="0" b="0"/>
        </a:effectRef>
        <a:fontRef idx="minor">
          <a:schemeClr val="lt1"/>
        </a:fontRef>
      </dsp:style>
      <dsp:txXfrm>
        <a:off x="0" y="1203365"/>
        <a:ext cx="5408626" cy="0"/>
      </dsp:txXfrm>
    </dsp:sp>
    <dsp:sp modelId="{76B641F5-AF21-41C9-A4C9-9D233A1CD3C4}">
      <dsp:nvSpPr>
        <dsp:cNvPr id="8" name="矩形 7"/>
        <dsp:cNvSpPr/>
      </dsp:nvSpPr>
      <dsp:spPr bwMode="white">
        <a:xfrm>
          <a:off x="0" y="1203365"/>
          <a:ext cx="5408626" cy="60168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ltLang="en-US">
              <a:solidFill>
                <a:schemeClr val="tx1"/>
              </a:solidFill>
            </a:rPr>
            <a:t>7.3 </a:t>
          </a:r>
          <a:r>
            <a:rPr lang="zh-CN" altLang="en-US">
              <a:solidFill>
                <a:schemeClr val="tx1"/>
              </a:solidFill>
            </a:rPr>
            <a:t>数字孪生生产系统中</a:t>
          </a:r>
          <a:r>
            <a:rPr lang="en-US" altLang="en-US">
              <a:solidFill>
                <a:schemeClr val="tx1"/>
              </a:solidFill>
            </a:rPr>
            <a:t>VR/AR</a:t>
          </a:r>
          <a:r>
            <a:rPr lang="zh-CN" altLang="en-US">
              <a:solidFill>
                <a:schemeClr val="tx1"/>
              </a:solidFill>
            </a:rPr>
            <a:t>可视化应用</a:t>
          </a:r>
          <a:endParaRPr>
            <a:solidFill>
              <a:schemeClr val="tx1"/>
            </a:solidFill>
          </a:endParaRPr>
        </a:p>
      </dsp:txBody>
      <dsp:txXfrm>
        <a:off x="0" y="1203365"/>
        <a:ext cx="5408626" cy="60168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9D0FD-6CBA-4812-B7D3-AE2EE11F0D29}"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9801" name="副标题 2"/>
          <p:cNvSpPr>
            <a:spLocks noGrp="1"/>
          </p:cNvSpPr>
          <p:nvPr>
            <p:ph type="subTitle" idx="1"/>
          </p:nvPr>
        </p:nvSpPr>
        <p:spPr>
          <a:xfrm>
            <a:off x="2398018" y="3717656"/>
            <a:ext cx="4719513" cy="558799"/>
          </a:xfrm>
        </p:spPr>
        <p:txBody>
          <a:bodyPr anchor="t">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9802" name="标题 1"/>
          <p:cNvSpPr>
            <a:spLocks noGrp="1"/>
          </p:cNvSpPr>
          <p:nvPr>
            <p:ph type="ctrTitle"/>
          </p:nvPr>
        </p:nvSpPr>
        <p:spPr>
          <a:xfrm>
            <a:off x="2420973" y="2310542"/>
            <a:ext cx="6251063" cy="1035317"/>
          </a:xfrm>
        </p:spPr>
        <p:txBody>
          <a:bodyPr anchor="b">
            <a:normAutofit/>
          </a:bodyPr>
          <a:lstStyle>
            <a:lvl1pPr algn="l">
              <a:lnSpc>
                <a:spcPct val="120000"/>
              </a:lnSpc>
              <a:defRPr sz="3200" b="1">
                <a:solidFill>
                  <a:schemeClr val="tx1"/>
                </a:solidFill>
              </a:defRPr>
            </a:lvl1pPr>
          </a:lstStyle>
          <a:p>
            <a:r>
              <a:rPr lang="zh-CN" altLang="en-US"/>
              <a:t>单击此处编辑母版标题样式</a:t>
            </a:r>
            <a:endParaRPr lang="zh-CN" altLang="en-US" dirty="0"/>
          </a:p>
        </p:txBody>
      </p:sp>
      <p:sp>
        <p:nvSpPr>
          <p:cNvPr id="258" name="矩形 257"/>
          <p:cNvSpPr/>
          <p:nvPr/>
        </p:nvSpPr>
        <p:spPr>
          <a:xfrm>
            <a:off x="669925" y="3497828"/>
            <a:ext cx="6251063" cy="95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980590" y="1620191"/>
            <a:ext cx="3057980" cy="2851135"/>
            <a:chOff x="3990983" y="1563392"/>
            <a:chExt cx="4185447" cy="4108467"/>
          </a:xfrm>
        </p:grpSpPr>
        <p:grpSp>
          <p:nvGrpSpPr>
            <p:cNvPr id="15" name="组合 14"/>
            <p:cNvGrpSpPr/>
            <p:nvPr/>
          </p:nvGrpSpPr>
          <p:grpSpPr>
            <a:xfrm>
              <a:off x="4101458" y="1653440"/>
              <a:ext cx="4002716" cy="3942145"/>
              <a:chOff x="8809631" y="1360739"/>
              <a:chExt cx="4002716" cy="3942145"/>
            </a:xfrm>
          </p:grpSpPr>
          <p:sp>
            <p:nvSpPr>
              <p:cNvPr id="97" name="Freeform 229"/>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98" name="Freeform 226"/>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99"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0" name="Freeform 217"/>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1" name="Freeform 218"/>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2" name="Freeform 219"/>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3" name="Freeform 220"/>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4" name="Freeform 221"/>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5" name="Freeform 222"/>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6" name="Freeform 223"/>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7" name="Freeform 225"/>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8" name="Freeform 227"/>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9"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0"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1" name="Freeform 231"/>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2"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3"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4"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5"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6"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grpSp>
        <p:sp>
          <p:nvSpPr>
            <p:cNvPr id="16"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7"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8"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9"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0"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1"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2"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3"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4"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5"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6"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7"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grpSp>
          <p:nvGrpSpPr>
            <p:cNvPr id="28" name="组合 27"/>
            <p:cNvGrpSpPr/>
            <p:nvPr/>
          </p:nvGrpSpPr>
          <p:grpSpPr>
            <a:xfrm>
              <a:off x="4707152" y="2248023"/>
              <a:ext cx="2414023" cy="2901694"/>
              <a:chOff x="4707152" y="2248023"/>
              <a:chExt cx="2414023" cy="2901694"/>
            </a:xfrm>
          </p:grpSpPr>
          <p:sp>
            <p:nvSpPr>
              <p:cNvPr id="80"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vert="horz" wrap="square" lIns="91440" tIns="45720" rIns="91440" bIns="45720" numCol="1" anchor="t" anchorCtr="0" compatLnSpc="1"/>
              <a:lstStyle/>
              <a:p>
                <a:endParaRPr lang="en-IN"/>
              </a:p>
            </p:txBody>
          </p:sp>
          <p:grpSp>
            <p:nvGrpSpPr>
              <p:cNvPr id="81" name="组合 80"/>
              <p:cNvGrpSpPr/>
              <p:nvPr/>
            </p:nvGrpSpPr>
            <p:grpSpPr>
              <a:xfrm>
                <a:off x="4707152" y="2248023"/>
                <a:ext cx="2414023" cy="2522443"/>
                <a:chOff x="4707152" y="2248023"/>
                <a:chExt cx="2414023" cy="2522443"/>
              </a:xfrm>
            </p:grpSpPr>
            <p:grpSp>
              <p:nvGrpSpPr>
                <p:cNvPr id="82" name="Group 9"/>
                <p:cNvGrpSpPr/>
                <p:nvPr/>
              </p:nvGrpSpPr>
              <p:grpSpPr>
                <a:xfrm>
                  <a:off x="6792726" y="2408141"/>
                  <a:ext cx="328449" cy="330554"/>
                  <a:chOff x="4149281" y="1887719"/>
                  <a:chExt cx="224837" cy="226650"/>
                </a:xfrm>
              </p:grpSpPr>
              <p:sp>
                <p:nvSpPr>
                  <p:cNvPr id="95"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11"/>
                <p:cNvGrpSpPr/>
                <p:nvPr/>
              </p:nvGrpSpPr>
              <p:grpSpPr>
                <a:xfrm>
                  <a:off x="4707152" y="3462362"/>
                  <a:ext cx="328449" cy="330554"/>
                  <a:chOff x="4149281" y="1887719"/>
                  <a:chExt cx="224837" cy="226650"/>
                </a:xfrm>
              </p:grpSpPr>
              <p:sp>
                <p:nvSpPr>
                  <p:cNvPr id="91"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67"/>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4"/>
                <p:cNvGrpSpPr/>
                <p:nvPr/>
              </p:nvGrpSpPr>
              <p:grpSpPr>
                <a:xfrm>
                  <a:off x="5940643" y="4439912"/>
                  <a:ext cx="328449" cy="330554"/>
                  <a:chOff x="4149281" y="1887719"/>
                  <a:chExt cx="224837" cy="226650"/>
                </a:xfrm>
              </p:grpSpPr>
              <p:sp>
                <p:nvSpPr>
                  <p:cNvPr id="89"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25"/>
                <p:cNvGrpSpPr/>
                <p:nvPr/>
              </p:nvGrpSpPr>
              <p:grpSpPr>
                <a:xfrm>
                  <a:off x="5995533" y="2248023"/>
                  <a:ext cx="206943" cy="208270"/>
                  <a:chOff x="4149281" y="1887719"/>
                  <a:chExt cx="224837" cy="226650"/>
                </a:xfrm>
              </p:grpSpPr>
              <p:sp>
                <p:nvSpPr>
                  <p:cNvPr id="87"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9" name="组合 28"/>
            <p:cNvGrpSpPr/>
            <p:nvPr/>
          </p:nvGrpSpPr>
          <p:grpSpPr>
            <a:xfrm>
              <a:off x="5983836" y="3409773"/>
              <a:ext cx="1547693" cy="469425"/>
              <a:chOff x="5983836" y="3409773"/>
              <a:chExt cx="1547693" cy="469425"/>
            </a:xfrm>
          </p:grpSpPr>
          <p:grpSp>
            <p:nvGrpSpPr>
              <p:cNvPr id="71" name="Group 8"/>
              <p:cNvGrpSpPr/>
              <p:nvPr/>
            </p:nvGrpSpPr>
            <p:grpSpPr>
              <a:xfrm>
                <a:off x="6383629" y="3409773"/>
                <a:ext cx="328449" cy="330554"/>
                <a:chOff x="4149281" y="1887719"/>
                <a:chExt cx="224837" cy="226650"/>
              </a:xfrm>
            </p:grpSpPr>
            <p:sp>
              <p:nvSpPr>
                <p:cNvPr id="78"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27"/>
              <p:cNvGrpSpPr/>
              <p:nvPr/>
            </p:nvGrpSpPr>
            <p:grpSpPr>
              <a:xfrm>
                <a:off x="5983836" y="3624513"/>
                <a:ext cx="206943" cy="208270"/>
                <a:chOff x="4149281" y="1887719"/>
                <a:chExt cx="224837" cy="226650"/>
              </a:xfrm>
            </p:grpSpPr>
            <p:sp>
              <p:nvSpPr>
                <p:cNvPr id="76"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28"/>
              <p:cNvGrpSpPr/>
              <p:nvPr/>
            </p:nvGrpSpPr>
            <p:grpSpPr>
              <a:xfrm>
                <a:off x="7303891" y="3650101"/>
                <a:ext cx="227638" cy="229097"/>
                <a:chOff x="4149281" y="1887719"/>
                <a:chExt cx="224837" cy="226650"/>
              </a:xfrm>
            </p:grpSpPr>
            <p:sp>
              <p:nvSpPr>
                <p:cNvPr id="74"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组合 29"/>
            <p:cNvGrpSpPr/>
            <p:nvPr/>
          </p:nvGrpSpPr>
          <p:grpSpPr>
            <a:xfrm>
              <a:off x="3990983" y="1563392"/>
              <a:ext cx="4185447" cy="4108467"/>
              <a:chOff x="3990983" y="1563392"/>
              <a:chExt cx="4185447" cy="4108467"/>
            </a:xfrm>
          </p:grpSpPr>
          <p:grpSp>
            <p:nvGrpSpPr>
              <p:cNvPr id="31" name="Group 12"/>
              <p:cNvGrpSpPr/>
              <p:nvPr/>
            </p:nvGrpSpPr>
            <p:grpSpPr>
              <a:xfrm>
                <a:off x="4085983" y="4338917"/>
                <a:ext cx="250401" cy="252007"/>
                <a:chOff x="4149281" y="1887719"/>
                <a:chExt cx="224837" cy="226650"/>
              </a:xfrm>
            </p:grpSpPr>
            <p:sp>
              <p:nvSpPr>
                <p:cNvPr id="69"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13"/>
              <p:cNvGrpSpPr/>
              <p:nvPr/>
            </p:nvGrpSpPr>
            <p:grpSpPr>
              <a:xfrm>
                <a:off x="5165128" y="5419852"/>
                <a:ext cx="250401" cy="252007"/>
                <a:chOff x="4149281" y="1887719"/>
                <a:chExt cx="224837" cy="226650"/>
              </a:xfrm>
            </p:grpSpPr>
            <p:sp>
              <p:nvSpPr>
                <p:cNvPr id="67"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14"/>
              <p:cNvGrpSpPr/>
              <p:nvPr/>
            </p:nvGrpSpPr>
            <p:grpSpPr>
              <a:xfrm>
                <a:off x="6786047" y="5374409"/>
                <a:ext cx="250401" cy="252007"/>
                <a:chOff x="4149281" y="1887719"/>
                <a:chExt cx="224837" cy="226650"/>
              </a:xfrm>
            </p:grpSpPr>
            <p:sp>
              <p:nvSpPr>
                <p:cNvPr id="65"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15"/>
              <p:cNvGrpSpPr/>
              <p:nvPr/>
            </p:nvGrpSpPr>
            <p:grpSpPr>
              <a:xfrm>
                <a:off x="7853773" y="4463088"/>
                <a:ext cx="250401" cy="252007"/>
                <a:chOff x="4149281" y="1887719"/>
                <a:chExt cx="224837" cy="226650"/>
              </a:xfrm>
            </p:grpSpPr>
            <p:sp>
              <p:nvSpPr>
                <p:cNvPr id="63"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64"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5"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7"/>
              <p:cNvGrpSpPr/>
              <p:nvPr/>
            </p:nvGrpSpPr>
            <p:grpSpPr>
              <a:xfrm>
                <a:off x="7460264" y="2178046"/>
                <a:ext cx="206943" cy="208270"/>
                <a:chOff x="4149281" y="1887719"/>
                <a:chExt cx="224837" cy="226650"/>
              </a:xfrm>
            </p:grpSpPr>
            <p:sp>
              <p:nvSpPr>
                <p:cNvPr id="61"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8"/>
              <p:cNvGrpSpPr/>
              <p:nvPr/>
            </p:nvGrpSpPr>
            <p:grpSpPr>
              <a:xfrm>
                <a:off x="6673055" y="1696133"/>
                <a:ext cx="206943" cy="208270"/>
                <a:chOff x="4149281" y="1887719"/>
                <a:chExt cx="224837" cy="226650"/>
              </a:xfrm>
            </p:grpSpPr>
            <p:sp>
              <p:nvSpPr>
                <p:cNvPr id="59"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19"/>
              <p:cNvGrpSpPr/>
              <p:nvPr/>
            </p:nvGrpSpPr>
            <p:grpSpPr>
              <a:xfrm>
                <a:off x="5636903" y="1563392"/>
                <a:ext cx="206943" cy="208270"/>
                <a:chOff x="4149281" y="1887719"/>
                <a:chExt cx="224837" cy="226650"/>
              </a:xfrm>
            </p:grpSpPr>
            <p:sp>
              <p:nvSpPr>
                <p:cNvPr id="57"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20"/>
              <p:cNvGrpSpPr/>
              <p:nvPr/>
            </p:nvGrpSpPr>
            <p:grpSpPr>
              <a:xfrm>
                <a:off x="4353051" y="2331478"/>
                <a:ext cx="219675" cy="221084"/>
                <a:chOff x="4149281" y="1887719"/>
                <a:chExt cx="224837" cy="226650"/>
              </a:xfrm>
            </p:grpSpPr>
            <p:sp>
              <p:nvSpPr>
                <p:cNvPr id="55"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21"/>
              <p:cNvGrpSpPr/>
              <p:nvPr/>
            </p:nvGrpSpPr>
            <p:grpSpPr>
              <a:xfrm>
                <a:off x="3990983" y="3187984"/>
                <a:ext cx="219675" cy="221084"/>
                <a:chOff x="4149281" y="1887719"/>
                <a:chExt cx="224837" cy="226650"/>
              </a:xfrm>
            </p:grpSpPr>
            <p:sp>
              <p:nvSpPr>
                <p:cNvPr id="53"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22"/>
              <p:cNvGrpSpPr/>
              <p:nvPr/>
            </p:nvGrpSpPr>
            <p:grpSpPr>
              <a:xfrm>
                <a:off x="4705258" y="2828806"/>
                <a:ext cx="199705" cy="200984"/>
                <a:chOff x="4149281" y="1887719"/>
                <a:chExt cx="224837" cy="226650"/>
              </a:xfrm>
            </p:grpSpPr>
            <p:sp>
              <p:nvSpPr>
                <p:cNvPr id="51"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23"/>
              <p:cNvGrpSpPr/>
              <p:nvPr/>
            </p:nvGrpSpPr>
            <p:grpSpPr>
              <a:xfrm>
                <a:off x="4867553" y="4396697"/>
                <a:ext cx="328449" cy="330554"/>
                <a:chOff x="4149281" y="1887719"/>
                <a:chExt cx="224837" cy="226650"/>
              </a:xfrm>
            </p:grpSpPr>
            <p:sp>
              <p:nvSpPr>
                <p:cNvPr id="49"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6"/>
              <p:cNvGrpSpPr/>
              <p:nvPr/>
            </p:nvGrpSpPr>
            <p:grpSpPr>
              <a:xfrm>
                <a:off x="5480832" y="1998704"/>
                <a:ext cx="206943" cy="208270"/>
                <a:chOff x="4149281" y="1887719"/>
                <a:chExt cx="224837" cy="226650"/>
              </a:xfrm>
            </p:grpSpPr>
            <p:sp>
              <p:nvSpPr>
                <p:cNvPr id="47"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29"/>
              <p:cNvGrpSpPr/>
              <p:nvPr/>
            </p:nvGrpSpPr>
            <p:grpSpPr>
              <a:xfrm>
                <a:off x="7068613" y="4908628"/>
                <a:ext cx="250402" cy="252007"/>
                <a:chOff x="4149281" y="1887719"/>
                <a:chExt cx="224837" cy="226650"/>
              </a:xfrm>
            </p:grpSpPr>
            <p:sp>
              <p:nvSpPr>
                <p:cNvPr id="45"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节标题">
    <p:spTree>
      <p:nvGrpSpPr>
        <p:cNvPr id="1" name=""/>
        <p:cNvGrpSpPr/>
        <p:nvPr/>
      </p:nvGrpSpPr>
      <p:grpSpPr>
        <a:xfrm>
          <a:off x="0" y="0"/>
          <a:ext cx="0" cy="0"/>
          <a:chOff x="0" y="0"/>
          <a:chExt cx="0" cy="0"/>
        </a:xfrm>
      </p:grpSpPr>
      <p:sp>
        <p:nvSpPr>
          <p:cNvPr id="13" name="日期占位符 12"/>
          <p:cNvSpPr>
            <a:spLocks noGrp="1"/>
          </p:cNvSpPr>
          <p:nvPr>
            <p:ph type="dt" sz="half" idx="14"/>
          </p:nvPr>
        </p:nvSpPr>
        <p:spPr/>
        <p:txBody>
          <a:bodyPr/>
          <a:lstStyle>
            <a:lvl1pPr>
              <a:defRPr>
                <a:solidFill>
                  <a:schemeClr val="tx1"/>
                </a:solidFill>
              </a:defRPr>
            </a:lvl1pPr>
          </a:lstStyle>
          <a:p>
            <a:fld id="{4D5D7ADB-C2F2-455A-B307-9FE0B2A6A4B3}" type="datetimeFigureOut">
              <a:rPr lang="zh-CN" altLang="en-US" smtClean="0"/>
            </a:fld>
            <a:endParaRPr lang="zh-CN" altLang="en-US"/>
          </a:p>
        </p:txBody>
      </p:sp>
      <p:sp>
        <p:nvSpPr>
          <p:cNvPr id="14" name="页脚占位符 13"/>
          <p:cNvSpPr>
            <a:spLocks noGrp="1"/>
          </p:cNvSpPr>
          <p:nvPr>
            <p:ph type="ftr" sz="quarter" idx="15"/>
          </p:nvPr>
        </p:nvSpPr>
        <p:spPr/>
        <p:txBody>
          <a:bodyPr/>
          <a:lstStyle>
            <a:lvl1pPr>
              <a:defRPr>
                <a:solidFill>
                  <a:schemeClr val="tx1"/>
                </a:solidFill>
              </a:defRPr>
            </a:lvl1pPr>
          </a:lstStyle>
          <a:p>
            <a:endParaRPr lang="zh-CN" altLang="en-US"/>
          </a:p>
        </p:txBody>
      </p:sp>
      <p:sp>
        <p:nvSpPr>
          <p:cNvPr id="15" name="灯片编号占位符 14"/>
          <p:cNvSpPr>
            <a:spLocks noGrp="1"/>
          </p:cNvSpPr>
          <p:nvPr>
            <p:ph type="sldNum" sz="quarter" idx="16"/>
          </p:nvPr>
        </p:nvSpPr>
        <p:spPr/>
        <p:txBody>
          <a:bodyPr/>
          <a:lstStyle>
            <a:lvl1pPr>
              <a:defRPr>
                <a:solidFill>
                  <a:schemeClr val="tx1"/>
                </a:solidFill>
              </a:defRPr>
            </a:lvl1pPr>
          </a:lstStyle>
          <a:p>
            <a:fld id="{354623D0-DB0F-489C-AC9D-F6BA289AD249}" type="slidenum">
              <a:rPr lang="zh-CN" altLang="en-US" smtClean="0"/>
            </a:fld>
            <a:endParaRPr lang="zh-CN" altLang="en-US"/>
          </a:p>
        </p:txBody>
      </p:sp>
      <p:sp>
        <p:nvSpPr>
          <p:cNvPr id="20" name="标题 1"/>
          <p:cNvSpPr>
            <a:spLocks noGrp="1"/>
          </p:cNvSpPr>
          <p:nvPr>
            <p:ph type="title" hasCustomPrompt="1"/>
          </p:nvPr>
        </p:nvSpPr>
        <p:spPr>
          <a:xfrm>
            <a:off x="3930134" y="2027705"/>
            <a:ext cx="7590354" cy="1145332"/>
          </a:xfrm>
        </p:spPr>
        <p:txBody>
          <a:bodyPr anchor="b">
            <a:normAutofit/>
          </a:bodyPr>
          <a:lstStyle>
            <a:lvl1pPr>
              <a:lnSpc>
                <a:spcPct val="100000"/>
              </a:lnSpc>
              <a:defRPr sz="2400" b="1">
                <a:solidFill>
                  <a:schemeClr val="tx1"/>
                </a:solidFill>
              </a:defRPr>
            </a:lvl1pPr>
          </a:lstStyle>
          <a:p>
            <a:r>
              <a:rPr lang="zh-CN" altLang="en-US" dirty="0"/>
              <a:t>单击此处添加幻灯片章节标题</a:t>
            </a:r>
            <a:endParaRPr lang="zh-CN" altLang="en-US" dirty="0"/>
          </a:p>
        </p:txBody>
      </p:sp>
      <p:sp>
        <p:nvSpPr>
          <p:cNvPr id="21" name="文本占位符 2"/>
          <p:cNvSpPr>
            <a:spLocks noGrp="1"/>
          </p:cNvSpPr>
          <p:nvPr>
            <p:ph type="body" idx="1" hasCustomPrompt="1"/>
          </p:nvPr>
        </p:nvSpPr>
        <p:spPr>
          <a:xfrm>
            <a:off x="3930134" y="3173038"/>
            <a:ext cx="7590354" cy="1082874"/>
          </a:xfrm>
        </p:spPr>
        <p:txBody>
          <a:bodyPr anchor="t">
            <a:normAutofit/>
          </a:bodyPr>
          <a:lstStyle>
            <a:lvl1pPr marL="0" indent="0">
              <a:lnSpc>
                <a:spcPct val="150000"/>
              </a:lnSpc>
              <a:spcBef>
                <a:spcPts val="0"/>
              </a:spcBef>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cxnSp>
        <p:nvCxnSpPr>
          <p:cNvPr id="3" name="直接连接符 2"/>
          <p:cNvCxnSpPr/>
          <p:nvPr/>
        </p:nvCxnSpPr>
        <p:spPr>
          <a:xfrm>
            <a:off x="3385179" y="2041451"/>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73760" y="1841010"/>
            <a:ext cx="2637952" cy="2589432"/>
            <a:chOff x="3990983" y="1563392"/>
            <a:chExt cx="4185447" cy="4108467"/>
          </a:xfrm>
        </p:grpSpPr>
        <p:grpSp>
          <p:nvGrpSpPr>
            <p:cNvPr id="17" name="组合 16"/>
            <p:cNvGrpSpPr/>
            <p:nvPr/>
          </p:nvGrpSpPr>
          <p:grpSpPr>
            <a:xfrm>
              <a:off x="4101458" y="1653440"/>
              <a:ext cx="4002716" cy="3942145"/>
              <a:chOff x="8809631" y="1360739"/>
              <a:chExt cx="4002716" cy="3942145"/>
            </a:xfrm>
          </p:grpSpPr>
          <p:sp>
            <p:nvSpPr>
              <p:cNvPr id="105" name="Freeform 229"/>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6" name="Freeform 226"/>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7"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8" name="Freeform 217"/>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9" name="Freeform 218"/>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0" name="Freeform 219"/>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1" name="Freeform 220"/>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2" name="Freeform 221"/>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3" name="Freeform 222"/>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4" name="Freeform 223"/>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5" name="Freeform 225"/>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6" name="Freeform 227"/>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7"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8"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9" name="Freeform 231"/>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0"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1"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2"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3"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4"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grpSp>
        <p:sp>
          <p:nvSpPr>
            <p:cNvPr id="18"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9"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2"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3"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4"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5"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6"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7"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8"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9"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30"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31"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grpSp>
          <p:nvGrpSpPr>
            <p:cNvPr id="32" name="组合 31"/>
            <p:cNvGrpSpPr/>
            <p:nvPr/>
          </p:nvGrpSpPr>
          <p:grpSpPr>
            <a:xfrm>
              <a:off x="4707152" y="2248023"/>
              <a:ext cx="2414023" cy="2901694"/>
              <a:chOff x="4707152" y="2248023"/>
              <a:chExt cx="2414023" cy="2901694"/>
            </a:xfrm>
          </p:grpSpPr>
          <p:sp>
            <p:nvSpPr>
              <p:cNvPr id="90"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vert="horz" wrap="square" lIns="91440" tIns="45720" rIns="91440" bIns="45720" numCol="1" anchor="t" anchorCtr="0" compatLnSpc="1"/>
              <a:lstStyle/>
              <a:p>
                <a:endParaRPr lang="en-IN"/>
              </a:p>
            </p:txBody>
          </p:sp>
          <p:grpSp>
            <p:nvGrpSpPr>
              <p:cNvPr id="91" name="组合 90"/>
              <p:cNvGrpSpPr/>
              <p:nvPr/>
            </p:nvGrpSpPr>
            <p:grpSpPr>
              <a:xfrm>
                <a:off x="4707152" y="2248023"/>
                <a:ext cx="2414023" cy="2522443"/>
                <a:chOff x="4707152" y="2248023"/>
                <a:chExt cx="2414023" cy="2522443"/>
              </a:xfrm>
            </p:grpSpPr>
            <p:grpSp>
              <p:nvGrpSpPr>
                <p:cNvPr id="92" name="Group 9"/>
                <p:cNvGrpSpPr/>
                <p:nvPr/>
              </p:nvGrpSpPr>
              <p:grpSpPr>
                <a:xfrm>
                  <a:off x="6792726" y="2408141"/>
                  <a:ext cx="328449" cy="330554"/>
                  <a:chOff x="4149281" y="1887719"/>
                  <a:chExt cx="224837" cy="226650"/>
                </a:xfrm>
              </p:grpSpPr>
              <p:sp>
                <p:nvSpPr>
                  <p:cNvPr id="103"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11"/>
                <p:cNvGrpSpPr/>
                <p:nvPr/>
              </p:nvGrpSpPr>
              <p:grpSpPr>
                <a:xfrm>
                  <a:off x="4707152" y="3462362"/>
                  <a:ext cx="328449" cy="330554"/>
                  <a:chOff x="4149281" y="1887719"/>
                  <a:chExt cx="224837" cy="226650"/>
                </a:xfrm>
              </p:grpSpPr>
              <p:sp>
                <p:nvSpPr>
                  <p:cNvPr id="101"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67"/>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24"/>
                <p:cNvGrpSpPr/>
                <p:nvPr/>
              </p:nvGrpSpPr>
              <p:grpSpPr>
                <a:xfrm>
                  <a:off x="5940643" y="4439912"/>
                  <a:ext cx="328449" cy="330554"/>
                  <a:chOff x="4149281" y="1887719"/>
                  <a:chExt cx="224837" cy="226650"/>
                </a:xfrm>
              </p:grpSpPr>
              <p:sp>
                <p:nvSpPr>
                  <p:cNvPr id="99"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25"/>
                <p:cNvGrpSpPr/>
                <p:nvPr/>
              </p:nvGrpSpPr>
              <p:grpSpPr>
                <a:xfrm>
                  <a:off x="5995533" y="2248023"/>
                  <a:ext cx="206943" cy="208270"/>
                  <a:chOff x="4149281" y="1887719"/>
                  <a:chExt cx="224837" cy="226650"/>
                </a:xfrm>
              </p:grpSpPr>
              <p:sp>
                <p:nvSpPr>
                  <p:cNvPr id="97"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 name="组合 32"/>
            <p:cNvGrpSpPr/>
            <p:nvPr/>
          </p:nvGrpSpPr>
          <p:grpSpPr>
            <a:xfrm>
              <a:off x="5983836" y="3409773"/>
              <a:ext cx="1547693" cy="469425"/>
              <a:chOff x="5983836" y="3409773"/>
              <a:chExt cx="1547693" cy="469425"/>
            </a:xfrm>
          </p:grpSpPr>
          <p:grpSp>
            <p:nvGrpSpPr>
              <p:cNvPr id="81" name="Group 8"/>
              <p:cNvGrpSpPr/>
              <p:nvPr/>
            </p:nvGrpSpPr>
            <p:grpSpPr>
              <a:xfrm>
                <a:off x="6383629" y="3409773"/>
                <a:ext cx="328449" cy="330554"/>
                <a:chOff x="4149281" y="1887719"/>
                <a:chExt cx="224837" cy="226650"/>
              </a:xfrm>
            </p:grpSpPr>
            <p:sp>
              <p:nvSpPr>
                <p:cNvPr id="88"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27"/>
              <p:cNvGrpSpPr/>
              <p:nvPr/>
            </p:nvGrpSpPr>
            <p:grpSpPr>
              <a:xfrm>
                <a:off x="5983836" y="3624513"/>
                <a:ext cx="206943" cy="208270"/>
                <a:chOff x="4149281" y="1887719"/>
                <a:chExt cx="224837" cy="226650"/>
              </a:xfrm>
            </p:grpSpPr>
            <p:sp>
              <p:nvSpPr>
                <p:cNvPr id="86"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28"/>
              <p:cNvGrpSpPr/>
              <p:nvPr/>
            </p:nvGrpSpPr>
            <p:grpSpPr>
              <a:xfrm>
                <a:off x="7303891" y="3650101"/>
                <a:ext cx="227638" cy="229097"/>
                <a:chOff x="4149281" y="1887719"/>
                <a:chExt cx="224837" cy="226650"/>
              </a:xfrm>
            </p:grpSpPr>
            <p:sp>
              <p:nvSpPr>
                <p:cNvPr id="84"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组合 33"/>
            <p:cNvGrpSpPr/>
            <p:nvPr/>
          </p:nvGrpSpPr>
          <p:grpSpPr>
            <a:xfrm>
              <a:off x="3990983" y="1563392"/>
              <a:ext cx="4185447" cy="4108467"/>
              <a:chOff x="3990983" y="1563392"/>
              <a:chExt cx="4185447" cy="4108467"/>
            </a:xfrm>
          </p:grpSpPr>
          <p:grpSp>
            <p:nvGrpSpPr>
              <p:cNvPr id="35" name="Group 12"/>
              <p:cNvGrpSpPr/>
              <p:nvPr/>
            </p:nvGrpSpPr>
            <p:grpSpPr>
              <a:xfrm>
                <a:off x="4085983" y="4338917"/>
                <a:ext cx="250401" cy="252007"/>
                <a:chOff x="4149281" y="1887719"/>
                <a:chExt cx="224837" cy="226650"/>
              </a:xfrm>
            </p:grpSpPr>
            <p:sp>
              <p:nvSpPr>
                <p:cNvPr id="79"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3"/>
              <p:cNvGrpSpPr/>
              <p:nvPr/>
            </p:nvGrpSpPr>
            <p:grpSpPr>
              <a:xfrm>
                <a:off x="5165128" y="5419852"/>
                <a:ext cx="250401" cy="252007"/>
                <a:chOff x="4149281" y="1887719"/>
                <a:chExt cx="224837" cy="226650"/>
              </a:xfrm>
            </p:grpSpPr>
            <p:sp>
              <p:nvSpPr>
                <p:cNvPr id="77"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4"/>
              <p:cNvGrpSpPr/>
              <p:nvPr/>
            </p:nvGrpSpPr>
            <p:grpSpPr>
              <a:xfrm>
                <a:off x="6786047" y="5374409"/>
                <a:ext cx="250401" cy="252007"/>
                <a:chOff x="4149281" y="1887719"/>
                <a:chExt cx="224837" cy="226650"/>
              </a:xfrm>
            </p:grpSpPr>
            <p:sp>
              <p:nvSpPr>
                <p:cNvPr id="75"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15"/>
              <p:cNvGrpSpPr/>
              <p:nvPr/>
            </p:nvGrpSpPr>
            <p:grpSpPr>
              <a:xfrm>
                <a:off x="7853773" y="4463088"/>
                <a:ext cx="250401" cy="252007"/>
                <a:chOff x="4149281" y="1887719"/>
                <a:chExt cx="224837" cy="226650"/>
              </a:xfrm>
            </p:grpSpPr>
            <p:sp>
              <p:nvSpPr>
                <p:cNvPr id="67"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74"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9"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7"/>
              <p:cNvGrpSpPr/>
              <p:nvPr/>
            </p:nvGrpSpPr>
            <p:grpSpPr>
              <a:xfrm>
                <a:off x="7460264" y="2178046"/>
                <a:ext cx="206943" cy="208270"/>
                <a:chOff x="4149281" y="1887719"/>
                <a:chExt cx="224837" cy="226650"/>
              </a:xfrm>
            </p:grpSpPr>
            <p:sp>
              <p:nvSpPr>
                <p:cNvPr id="65"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18"/>
              <p:cNvGrpSpPr/>
              <p:nvPr/>
            </p:nvGrpSpPr>
            <p:grpSpPr>
              <a:xfrm>
                <a:off x="6673055" y="1696133"/>
                <a:ext cx="206943" cy="208270"/>
                <a:chOff x="4149281" y="1887719"/>
                <a:chExt cx="224837" cy="226650"/>
              </a:xfrm>
            </p:grpSpPr>
            <p:sp>
              <p:nvSpPr>
                <p:cNvPr id="63"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19"/>
              <p:cNvGrpSpPr/>
              <p:nvPr/>
            </p:nvGrpSpPr>
            <p:grpSpPr>
              <a:xfrm>
                <a:off x="5636903" y="1563392"/>
                <a:ext cx="206943" cy="208270"/>
                <a:chOff x="4149281" y="1887719"/>
                <a:chExt cx="224837" cy="226650"/>
              </a:xfrm>
            </p:grpSpPr>
            <p:sp>
              <p:nvSpPr>
                <p:cNvPr id="61"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0"/>
              <p:cNvGrpSpPr/>
              <p:nvPr/>
            </p:nvGrpSpPr>
            <p:grpSpPr>
              <a:xfrm>
                <a:off x="4353051" y="2331478"/>
                <a:ext cx="219675" cy="221084"/>
                <a:chOff x="4149281" y="1887719"/>
                <a:chExt cx="224837" cy="226650"/>
              </a:xfrm>
            </p:grpSpPr>
            <p:sp>
              <p:nvSpPr>
                <p:cNvPr id="59"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21"/>
              <p:cNvGrpSpPr/>
              <p:nvPr/>
            </p:nvGrpSpPr>
            <p:grpSpPr>
              <a:xfrm>
                <a:off x="3990983" y="3187984"/>
                <a:ext cx="219675" cy="221084"/>
                <a:chOff x="4149281" y="1887719"/>
                <a:chExt cx="224837" cy="226650"/>
              </a:xfrm>
            </p:grpSpPr>
            <p:sp>
              <p:nvSpPr>
                <p:cNvPr id="57"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22"/>
              <p:cNvGrpSpPr/>
              <p:nvPr/>
            </p:nvGrpSpPr>
            <p:grpSpPr>
              <a:xfrm>
                <a:off x="4705258" y="2828806"/>
                <a:ext cx="199705" cy="200984"/>
                <a:chOff x="4149281" y="1887719"/>
                <a:chExt cx="224837" cy="226650"/>
              </a:xfrm>
            </p:grpSpPr>
            <p:sp>
              <p:nvSpPr>
                <p:cNvPr id="55"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23"/>
              <p:cNvGrpSpPr/>
              <p:nvPr/>
            </p:nvGrpSpPr>
            <p:grpSpPr>
              <a:xfrm>
                <a:off x="4867553" y="4396697"/>
                <a:ext cx="328449" cy="330554"/>
                <a:chOff x="4149281" y="1887719"/>
                <a:chExt cx="224837" cy="226650"/>
              </a:xfrm>
            </p:grpSpPr>
            <p:sp>
              <p:nvSpPr>
                <p:cNvPr id="53"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26"/>
              <p:cNvGrpSpPr/>
              <p:nvPr/>
            </p:nvGrpSpPr>
            <p:grpSpPr>
              <a:xfrm>
                <a:off x="5480832" y="1998704"/>
                <a:ext cx="206943" cy="208270"/>
                <a:chOff x="4149281" y="1887719"/>
                <a:chExt cx="224837" cy="226650"/>
              </a:xfrm>
            </p:grpSpPr>
            <p:sp>
              <p:nvSpPr>
                <p:cNvPr id="51"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29"/>
              <p:cNvGrpSpPr/>
              <p:nvPr/>
            </p:nvGrpSpPr>
            <p:grpSpPr>
              <a:xfrm>
                <a:off x="7068613" y="4908628"/>
                <a:ext cx="250402" cy="252007"/>
                <a:chOff x="4149281" y="1887719"/>
                <a:chExt cx="224837" cy="226650"/>
              </a:xfrm>
            </p:grpSpPr>
            <p:sp>
              <p:nvSpPr>
                <p:cNvPr id="49"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25" name="直接连接符 124"/>
          <p:cNvCxnSpPr/>
          <p:nvPr/>
        </p:nvCxnSpPr>
        <p:spPr>
          <a:xfrm>
            <a:off x="3385179" y="4265363"/>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7" name="文本框 126"/>
          <p:cNvSpPr txBox="1"/>
          <p:nvPr/>
        </p:nvSpPr>
        <p:spPr>
          <a:xfrm>
            <a:off x="10376345" y="44245"/>
            <a:ext cx="1877437" cy="276999"/>
          </a:xfrm>
          <a:prstGeom prst="rect">
            <a:avLst/>
          </a:prstGeom>
          <a:noFill/>
        </p:spPr>
        <p:txBody>
          <a:bodyPr wrap="none" rtlCol="0">
            <a:spAutoFit/>
          </a:bodyPr>
          <a:lstStyle/>
          <a:p>
            <a:r>
              <a:rPr lang="zh-CN" altLang="en-US" sz="1200" b="1">
                <a:solidFill>
                  <a:srgbClr val="0070C0"/>
                </a:solidFill>
                <a:latin typeface="思源宋体 CN Heavy" panose="02020900000000000000" pitchFamily="18" charset="-122"/>
                <a:ea typeface="思源宋体 CN Heavy" panose="02020900000000000000" pitchFamily="18" charset="-122"/>
              </a:rPr>
              <a:t>数字孪生技术与工程实践</a:t>
            </a:r>
            <a:endParaRPr lang="zh-CN" altLang="en-US" sz="1200" b="1">
              <a:solidFill>
                <a:srgbClr val="0070C0"/>
              </a:solidFill>
              <a:latin typeface="思源宋体 CN Heavy" panose="02020900000000000000" pitchFamily="18" charset="-122"/>
              <a:ea typeface="思源宋体 CN Heavy" panose="02020900000000000000" pitchFamily="18" charset="-122"/>
            </a:endParaRPr>
          </a:p>
        </p:txBody>
      </p:sp>
      <p:pic>
        <p:nvPicPr>
          <p:cNvPr id="128" name="图形 127" descr="齿轮"/>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5603" y="0"/>
            <a:ext cx="365491" cy="365491"/>
          </a:xfrm>
          <a:prstGeom prst="rect">
            <a:avLst/>
          </a:prstGeom>
        </p:spPr>
      </p:pic>
      <p:pic>
        <p:nvPicPr>
          <p:cNvPr id="129" name="图形 128" descr="齿轮"/>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5603" y="0"/>
            <a:ext cx="365491" cy="36549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lvl1pPr marL="228600" indent="-228600">
              <a:lnSpc>
                <a:spcPct val="120000"/>
              </a:lnSpc>
              <a:spcBef>
                <a:spcPts val="300"/>
              </a:spcBef>
              <a:spcAft>
                <a:spcPts val="300"/>
              </a:spcAft>
              <a:buFont typeface="Wingdings" panose="05000000000000000000" pitchFamily="2" charset="2"/>
              <a:buChar char="p"/>
              <a:defRPr b="1">
                <a:solidFill>
                  <a:srgbClr val="002060"/>
                </a:solidFill>
              </a:defRPr>
            </a:lvl1pPr>
            <a:lvl2pPr marL="685800" indent="-228600">
              <a:lnSpc>
                <a:spcPct val="120000"/>
              </a:lnSpc>
              <a:spcBef>
                <a:spcPts val="300"/>
              </a:spcBef>
              <a:spcAft>
                <a:spcPts val="300"/>
              </a:spcAft>
              <a:buFont typeface="Wingdings" panose="05000000000000000000" pitchFamily="2" charset="2"/>
              <a:buChar char="n"/>
              <a:defRPr b="1">
                <a:solidFill>
                  <a:srgbClr val="002060"/>
                </a:solidFill>
              </a:defRPr>
            </a:lvl2pPr>
            <a:lvl3pPr marL="1143000" indent="-228600">
              <a:lnSpc>
                <a:spcPct val="120000"/>
              </a:lnSpc>
              <a:spcBef>
                <a:spcPts val="300"/>
              </a:spcBef>
              <a:spcAft>
                <a:spcPts val="300"/>
              </a:spcAft>
              <a:buFont typeface="Wingdings" panose="05000000000000000000" pitchFamily="2" charset="2"/>
              <a:buChar char="l"/>
              <a:defRPr b="1">
                <a:solidFill>
                  <a:srgbClr val="002060"/>
                </a:solidFill>
              </a:defRPr>
            </a:lvl3pPr>
            <a:lvl4pPr marL="1600200" indent="-228600">
              <a:lnSpc>
                <a:spcPct val="120000"/>
              </a:lnSpc>
              <a:spcBef>
                <a:spcPts val="300"/>
              </a:spcBef>
              <a:spcAft>
                <a:spcPts val="300"/>
              </a:spcAft>
              <a:buFont typeface="Arial" panose="020B0704020202020204" pitchFamily="34" charset="0"/>
              <a:buChar char="•"/>
              <a:defRPr b="1">
                <a:solidFill>
                  <a:srgbClr val="002060"/>
                </a:solidFill>
              </a:defRPr>
            </a:lvl4pPr>
            <a:lvl5pPr marL="2057400" indent="-228600">
              <a:lnSpc>
                <a:spcPct val="120000"/>
              </a:lnSpc>
              <a:spcBef>
                <a:spcPts val="300"/>
              </a:spcBef>
              <a:spcAft>
                <a:spcPts val="300"/>
              </a:spcAft>
              <a:buFont typeface="Arial" panose="020B0704020202020204" pitchFamily="34" charset="0"/>
              <a:buChar char="•"/>
              <a:defRPr b="1">
                <a:solidFill>
                  <a:srgbClr val="002060"/>
                </a:solidFill>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D5D7ADB-C2F2-455A-B307-9FE0B2A6A4B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4623D0-DB0F-489C-AC9D-F6BA289AD249}" type="slidenum">
              <a:rPr lang="zh-CN" altLang="en-US" smtClean="0"/>
            </a:fld>
            <a:endParaRPr lang="zh-CN" altLang="en-US"/>
          </a:p>
        </p:txBody>
      </p:sp>
      <p:cxnSp>
        <p:nvCxnSpPr>
          <p:cNvPr id="10" name="直接连接符 9"/>
          <p:cNvCxnSpPr/>
          <p:nvPr/>
        </p:nvCxnSpPr>
        <p:spPr>
          <a:xfrm>
            <a:off x="669922" y="887180"/>
            <a:ext cx="10850564"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6" name="日期占位符 5"/>
          <p:cNvSpPr>
            <a:spLocks noGrp="1"/>
          </p:cNvSpPr>
          <p:nvPr>
            <p:ph type="dt" sz="half" idx="10"/>
          </p:nvPr>
        </p:nvSpPr>
        <p:spPr/>
        <p:txBody>
          <a:bodyPr/>
          <a:lstStyle/>
          <a:p>
            <a:fld id="{4D5D7ADB-C2F2-455A-B307-9FE0B2A6A4B3}" type="datetimeFigureOut">
              <a:rPr lang="zh-CN" altLang="en-US" smtClean="0"/>
            </a:fld>
            <a:endParaRPr lang="zh-CN" altLang="en-US"/>
          </a:p>
        </p:txBody>
      </p:sp>
      <p:sp>
        <p:nvSpPr>
          <p:cNvPr id="7" name="页脚占位符 6"/>
          <p:cNvSpPr>
            <a:spLocks noGrp="1"/>
          </p:cNvSpPr>
          <p:nvPr>
            <p:ph type="ftr" sz="quarter" idx="11"/>
          </p:nvPr>
        </p:nvSpPr>
        <p:spPr/>
        <p:txBody>
          <a:bodyPr/>
          <a:lstStyle/>
          <a:p>
            <a:endParaRPr lang="zh-CN" altLang="en-US"/>
          </a:p>
        </p:txBody>
      </p:sp>
      <p:sp>
        <p:nvSpPr>
          <p:cNvPr id="8" name="灯片编号占位符 7"/>
          <p:cNvSpPr>
            <a:spLocks noGrp="1"/>
          </p:cNvSpPr>
          <p:nvPr>
            <p:ph type="sldNum" sz="quarter" idx="12"/>
          </p:nvPr>
        </p:nvSpPr>
        <p:spPr/>
        <p:txBody>
          <a:bodyPr/>
          <a:lstStyle/>
          <a:p>
            <a:fld id="{354623D0-DB0F-489C-AC9D-F6BA289AD249}" type="slidenum">
              <a:rPr lang="zh-CN" altLang="en-US" smtClean="0"/>
            </a:fld>
            <a:endParaRPr lang="zh-CN" altLang="en-US"/>
          </a:p>
        </p:txBody>
      </p:sp>
      <p:sp>
        <p:nvSpPr>
          <p:cNvPr id="9" name="직사각형 45"/>
          <p:cNvSpPr/>
          <p:nvPr/>
        </p:nvSpPr>
        <p:spPr>
          <a:xfrm>
            <a:off x="669925" y="859970"/>
            <a:ext cx="10856892" cy="8878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1035242" y="3394537"/>
            <a:ext cx="5537071" cy="655784"/>
          </a:xfrm>
        </p:spPr>
        <p:txBody>
          <a:bodyPr anchor="ctr">
            <a:normAutofit/>
          </a:bodyPr>
          <a:lstStyle>
            <a:lvl1pPr marL="0" indent="0" algn="r">
              <a:buFont typeface="Arial" panose="020B0704020202020204" pitchFamily="34" charset="0"/>
              <a:buNone/>
              <a:defRPr sz="3200">
                <a:solidFill>
                  <a:schemeClr val="tx1"/>
                </a:solidFill>
              </a:defRPr>
            </a:lvl1pPr>
          </a:lstStyle>
          <a:p>
            <a:r>
              <a:rPr lang="zh-CN" altLang="en-US" dirty="0"/>
              <a:t>结束语</a:t>
            </a:r>
            <a:endParaRPr lang="zh-CN" altLang="en-US" dirty="0"/>
          </a:p>
        </p:txBody>
      </p:sp>
      <p:sp>
        <p:nvSpPr>
          <p:cNvPr id="14" name="文本占位符 62"/>
          <p:cNvSpPr>
            <a:spLocks noGrp="1"/>
          </p:cNvSpPr>
          <p:nvPr>
            <p:ph type="body" sz="quarter" idx="17" hasCustomPrompt="1"/>
          </p:nvPr>
        </p:nvSpPr>
        <p:spPr>
          <a:xfrm>
            <a:off x="1035242" y="4272591"/>
            <a:ext cx="5537071" cy="310871"/>
          </a:xfrm>
        </p:spPr>
        <p:txBody>
          <a:bodyPr vert="horz" lIns="91440" tIns="45720" rIns="91440" bIns="45720" rtlCol="0" anchor="b">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公司或署名</a:t>
            </a:r>
            <a:endParaRPr lang="en-US" altLang="zh-CN" dirty="0"/>
          </a:p>
        </p:txBody>
      </p:sp>
      <p:sp>
        <p:nvSpPr>
          <p:cNvPr id="15" name="文本占位符 62"/>
          <p:cNvSpPr>
            <a:spLocks noGrp="1"/>
          </p:cNvSpPr>
          <p:nvPr>
            <p:ph type="body" sz="quarter" idx="18" hasCustomPrompt="1"/>
          </p:nvPr>
        </p:nvSpPr>
        <p:spPr>
          <a:xfrm>
            <a:off x="1035242" y="4588225"/>
            <a:ext cx="5537071"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版权信息或网址</a:t>
            </a:r>
            <a:endParaRPr lang="en-US" altLang="zh-CN" dirty="0"/>
          </a:p>
        </p:txBody>
      </p:sp>
      <p:grpSp>
        <p:nvGrpSpPr>
          <p:cNvPr id="70" name="组合 69"/>
          <p:cNvGrpSpPr/>
          <p:nvPr/>
        </p:nvGrpSpPr>
        <p:grpSpPr>
          <a:xfrm>
            <a:off x="1035243" y="3072831"/>
            <a:ext cx="5536080" cy="1967876"/>
            <a:chOff x="669925" y="5439124"/>
            <a:chExt cx="5761355" cy="1967876"/>
          </a:xfrm>
        </p:grpSpPr>
        <p:cxnSp>
          <p:nvCxnSpPr>
            <p:cNvPr id="71" name="直接连接符 70"/>
            <p:cNvCxnSpPr/>
            <p:nvPr/>
          </p:nvCxnSpPr>
          <p:spPr>
            <a:xfrm>
              <a:off x="669925" y="7407000"/>
              <a:ext cx="57613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9925" y="5439124"/>
              <a:ext cx="57613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1035242" y="2971697"/>
            <a:ext cx="5537071" cy="92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7" name="文本框 76"/>
          <p:cNvSpPr txBox="1"/>
          <p:nvPr/>
        </p:nvSpPr>
        <p:spPr>
          <a:xfrm>
            <a:off x="1035242" y="1949062"/>
            <a:ext cx="5537071" cy="1115234"/>
          </a:xfrm>
          <a:prstGeom prst="rect">
            <a:avLst/>
          </a:prstGeom>
          <a:noFill/>
        </p:spPr>
        <p:txBody>
          <a:bodyPr wrap="none" rtlCol="0">
            <a:prstTxWarp prst="textPlain">
              <a:avLst/>
            </a:prstTxWarp>
            <a:spAutoFit/>
          </a:body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grpSp>
        <p:nvGrpSpPr>
          <p:cNvPr id="10" name="组合 9"/>
          <p:cNvGrpSpPr/>
          <p:nvPr/>
        </p:nvGrpSpPr>
        <p:grpSpPr>
          <a:xfrm>
            <a:off x="7202961" y="1200770"/>
            <a:ext cx="4185447" cy="4108467"/>
            <a:chOff x="3990983" y="1563392"/>
            <a:chExt cx="4185447" cy="4108467"/>
          </a:xfrm>
        </p:grpSpPr>
        <p:grpSp>
          <p:nvGrpSpPr>
            <p:cNvPr id="11" name="组合 10"/>
            <p:cNvGrpSpPr/>
            <p:nvPr/>
          </p:nvGrpSpPr>
          <p:grpSpPr>
            <a:xfrm>
              <a:off x="4101458" y="1653440"/>
              <a:ext cx="4002716" cy="3942145"/>
              <a:chOff x="8809631" y="1360739"/>
              <a:chExt cx="4002716" cy="3942145"/>
            </a:xfrm>
          </p:grpSpPr>
          <p:sp>
            <p:nvSpPr>
              <p:cNvPr id="99" name="Freeform 229"/>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0" name="Freeform 226"/>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1"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2" name="Freeform 217"/>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3" name="Freeform 218"/>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4" name="Freeform 219"/>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5" name="Freeform 220"/>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6" name="Freeform 221"/>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7" name="Freeform 222"/>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8" name="Freeform 223"/>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9" name="Freeform 225"/>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0" name="Freeform 227"/>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1"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2"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3" name="Freeform 231"/>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4"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5"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6"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7"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8"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grpSp>
        <p:sp>
          <p:nvSpPr>
            <p:cNvPr id="12"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6"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7"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8"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9"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0"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1"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2"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3"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4"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5"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6"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grpSp>
          <p:nvGrpSpPr>
            <p:cNvPr id="27" name="组合 26"/>
            <p:cNvGrpSpPr/>
            <p:nvPr/>
          </p:nvGrpSpPr>
          <p:grpSpPr>
            <a:xfrm>
              <a:off x="4707152" y="2248023"/>
              <a:ext cx="2414023" cy="2901694"/>
              <a:chOff x="4707152" y="2248023"/>
              <a:chExt cx="2414023" cy="2901694"/>
            </a:xfrm>
          </p:grpSpPr>
          <p:sp>
            <p:nvSpPr>
              <p:cNvPr id="84"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vert="horz" wrap="square" lIns="91440" tIns="45720" rIns="91440" bIns="45720" numCol="1" anchor="t" anchorCtr="0" compatLnSpc="1"/>
              <a:lstStyle/>
              <a:p>
                <a:endParaRPr lang="en-IN"/>
              </a:p>
            </p:txBody>
          </p:sp>
          <p:grpSp>
            <p:nvGrpSpPr>
              <p:cNvPr id="85" name="组合 84"/>
              <p:cNvGrpSpPr/>
              <p:nvPr/>
            </p:nvGrpSpPr>
            <p:grpSpPr>
              <a:xfrm>
                <a:off x="4707152" y="2248023"/>
                <a:ext cx="2414023" cy="2522443"/>
                <a:chOff x="4707152" y="2248023"/>
                <a:chExt cx="2414023" cy="2522443"/>
              </a:xfrm>
            </p:grpSpPr>
            <p:grpSp>
              <p:nvGrpSpPr>
                <p:cNvPr id="86" name="Group 9"/>
                <p:cNvGrpSpPr/>
                <p:nvPr/>
              </p:nvGrpSpPr>
              <p:grpSpPr>
                <a:xfrm>
                  <a:off x="6792726" y="2408141"/>
                  <a:ext cx="328449" cy="330554"/>
                  <a:chOff x="4149281" y="1887719"/>
                  <a:chExt cx="224837" cy="226650"/>
                </a:xfrm>
              </p:grpSpPr>
              <p:sp>
                <p:nvSpPr>
                  <p:cNvPr id="97"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11"/>
                <p:cNvGrpSpPr/>
                <p:nvPr/>
              </p:nvGrpSpPr>
              <p:grpSpPr>
                <a:xfrm>
                  <a:off x="4707152" y="3462362"/>
                  <a:ext cx="328449" cy="330554"/>
                  <a:chOff x="4149281" y="1887719"/>
                  <a:chExt cx="224837" cy="226650"/>
                </a:xfrm>
              </p:grpSpPr>
              <p:sp>
                <p:nvSpPr>
                  <p:cNvPr id="95"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67"/>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24"/>
                <p:cNvGrpSpPr/>
                <p:nvPr/>
              </p:nvGrpSpPr>
              <p:grpSpPr>
                <a:xfrm>
                  <a:off x="5940643" y="4439912"/>
                  <a:ext cx="328449" cy="330554"/>
                  <a:chOff x="4149281" y="1887719"/>
                  <a:chExt cx="224837" cy="226650"/>
                </a:xfrm>
              </p:grpSpPr>
              <p:sp>
                <p:nvSpPr>
                  <p:cNvPr id="93"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25"/>
                <p:cNvGrpSpPr/>
                <p:nvPr/>
              </p:nvGrpSpPr>
              <p:grpSpPr>
                <a:xfrm>
                  <a:off x="5995533" y="2248023"/>
                  <a:ext cx="206943" cy="208270"/>
                  <a:chOff x="4149281" y="1887719"/>
                  <a:chExt cx="224837" cy="226650"/>
                </a:xfrm>
              </p:grpSpPr>
              <p:sp>
                <p:nvSpPr>
                  <p:cNvPr id="91"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8" name="组合 27"/>
            <p:cNvGrpSpPr/>
            <p:nvPr/>
          </p:nvGrpSpPr>
          <p:grpSpPr>
            <a:xfrm>
              <a:off x="5983836" y="3409773"/>
              <a:ext cx="1547693" cy="469425"/>
              <a:chOff x="5983836" y="3409773"/>
              <a:chExt cx="1547693" cy="469425"/>
            </a:xfrm>
          </p:grpSpPr>
          <p:grpSp>
            <p:nvGrpSpPr>
              <p:cNvPr id="74" name="Group 8"/>
              <p:cNvGrpSpPr/>
              <p:nvPr/>
            </p:nvGrpSpPr>
            <p:grpSpPr>
              <a:xfrm>
                <a:off x="6383629" y="3409773"/>
                <a:ext cx="328449" cy="330554"/>
                <a:chOff x="4149281" y="1887719"/>
                <a:chExt cx="224837" cy="226650"/>
              </a:xfrm>
            </p:grpSpPr>
            <p:sp>
              <p:nvSpPr>
                <p:cNvPr id="82"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27"/>
              <p:cNvGrpSpPr/>
              <p:nvPr/>
            </p:nvGrpSpPr>
            <p:grpSpPr>
              <a:xfrm>
                <a:off x="5983836" y="3624513"/>
                <a:ext cx="206943" cy="208270"/>
                <a:chOff x="4149281" y="1887719"/>
                <a:chExt cx="224837" cy="226650"/>
              </a:xfrm>
            </p:grpSpPr>
            <p:sp>
              <p:nvSpPr>
                <p:cNvPr id="80"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28"/>
              <p:cNvGrpSpPr/>
              <p:nvPr/>
            </p:nvGrpSpPr>
            <p:grpSpPr>
              <a:xfrm>
                <a:off x="7303891" y="3650101"/>
                <a:ext cx="227638" cy="229097"/>
                <a:chOff x="4149281" y="1887719"/>
                <a:chExt cx="224837" cy="226650"/>
              </a:xfrm>
            </p:grpSpPr>
            <p:sp>
              <p:nvSpPr>
                <p:cNvPr id="78"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组合 28"/>
            <p:cNvGrpSpPr/>
            <p:nvPr/>
          </p:nvGrpSpPr>
          <p:grpSpPr>
            <a:xfrm>
              <a:off x="3990983" y="1563392"/>
              <a:ext cx="4185447" cy="4108467"/>
              <a:chOff x="3990983" y="1563392"/>
              <a:chExt cx="4185447" cy="4108467"/>
            </a:xfrm>
          </p:grpSpPr>
          <p:grpSp>
            <p:nvGrpSpPr>
              <p:cNvPr id="30" name="Group 12"/>
              <p:cNvGrpSpPr/>
              <p:nvPr/>
            </p:nvGrpSpPr>
            <p:grpSpPr>
              <a:xfrm>
                <a:off x="4085983" y="4338917"/>
                <a:ext cx="250401" cy="252007"/>
                <a:chOff x="4149281" y="1887719"/>
                <a:chExt cx="224837" cy="226650"/>
              </a:xfrm>
            </p:grpSpPr>
            <p:sp>
              <p:nvSpPr>
                <p:cNvPr id="68"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3"/>
              <p:cNvGrpSpPr/>
              <p:nvPr/>
            </p:nvGrpSpPr>
            <p:grpSpPr>
              <a:xfrm>
                <a:off x="5165128" y="5419852"/>
                <a:ext cx="250401" cy="252007"/>
                <a:chOff x="4149281" y="1887719"/>
                <a:chExt cx="224837" cy="226650"/>
              </a:xfrm>
            </p:grpSpPr>
            <p:sp>
              <p:nvSpPr>
                <p:cNvPr id="66"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14"/>
              <p:cNvGrpSpPr/>
              <p:nvPr/>
            </p:nvGrpSpPr>
            <p:grpSpPr>
              <a:xfrm>
                <a:off x="6786047" y="5374409"/>
                <a:ext cx="250401" cy="252007"/>
                <a:chOff x="4149281" y="1887719"/>
                <a:chExt cx="224837" cy="226650"/>
              </a:xfrm>
            </p:grpSpPr>
            <p:sp>
              <p:nvSpPr>
                <p:cNvPr id="64"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15"/>
              <p:cNvGrpSpPr/>
              <p:nvPr/>
            </p:nvGrpSpPr>
            <p:grpSpPr>
              <a:xfrm>
                <a:off x="7853773" y="4463088"/>
                <a:ext cx="250401" cy="252007"/>
                <a:chOff x="4149281" y="1887719"/>
                <a:chExt cx="224837" cy="226650"/>
              </a:xfrm>
            </p:grpSpPr>
            <p:sp>
              <p:nvSpPr>
                <p:cNvPr id="62"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63"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4"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7"/>
              <p:cNvGrpSpPr/>
              <p:nvPr/>
            </p:nvGrpSpPr>
            <p:grpSpPr>
              <a:xfrm>
                <a:off x="7460264" y="2178046"/>
                <a:ext cx="206943" cy="208270"/>
                <a:chOff x="4149281" y="1887719"/>
                <a:chExt cx="224837" cy="226650"/>
              </a:xfrm>
            </p:grpSpPr>
            <p:sp>
              <p:nvSpPr>
                <p:cNvPr id="60"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8"/>
              <p:cNvGrpSpPr/>
              <p:nvPr/>
            </p:nvGrpSpPr>
            <p:grpSpPr>
              <a:xfrm>
                <a:off x="6673055" y="1696133"/>
                <a:ext cx="206943" cy="208270"/>
                <a:chOff x="4149281" y="1887719"/>
                <a:chExt cx="224837" cy="226650"/>
              </a:xfrm>
            </p:grpSpPr>
            <p:sp>
              <p:nvSpPr>
                <p:cNvPr id="58"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9"/>
              <p:cNvGrpSpPr/>
              <p:nvPr/>
            </p:nvGrpSpPr>
            <p:grpSpPr>
              <a:xfrm>
                <a:off x="5636903" y="1563392"/>
                <a:ext cx="206943" cy="208270"/>
                <a:chOff x="4149281" y="1887719"/>
                <a:chExt cx="224837" cy="226650"/>
              </a:xfrm>
            </p:grpSpPr>
            <p:sp>
              <p:nvSpPr>
                <p:cNvPr id="56"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20"/>
              <p:cNvGrpSpPr/>
              <p:nvPr/>
            </p:nvGrpSpPr>
            <p:grpSpPr>
              <a:xfrm>
                <a:off x="4353051" y="2331478"/>
                <a:ext cx="219675" cy="221084"/>
                <a:chOff x="4149281" y="1887719"/>
                <a:chExt cx="224837" cy="226650"/>
              </a:xfrm>
            </p:grpSpPr>
            <p:sp>
              <p:nvSpPr>
                <p:cNvPr id="54"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21"/>
              <p:cNvGrpSpPr/>
              <p:nvPr/>
            </p:nvGrpSpPr>
            <p:grpSpPr>
              <a:xfrm>
                <a:off x="3990983" y="3187984"/>
                <a:ext cx="219675" cy="221084"/>
                <a:chOff x="4149281" y="1887719"/>
                <a:chExt cx="224837" cy="226650"/>
              </a:xfrm>
            </p:grpSpPr>
            <p:sp>
              <p:nvSpPr>
                <p:cNvPr id="52"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22"/>
              <p:cNvGrpSpPr/>
              <p:nvPr/>
            </p:nvGrpSpPr>
            <p:grpSpPr>
              <a:xfrm>
                <a:off x="4705258" y="2828806"/>
                <a:ext cx="199705" cy="200984"/>
                <a:chOff x="4149281" y="1887719"/>
                <a:chExt cx="224837" cy="226650"/>
              </a:xfrm>
            </p:grpSpPr>
            <p:sp>
              <p:nvSpPr>
                <p:cNvPr id="50"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23"/>
              <p:cNvGrpSpPr/>
              <p:nvPr/>
            </p:nvGrpSpPr>
            <p:grpSpPr>
              <a:xfrm>
                <a:off x="4867553" y="4396697"/>
                <a:ext cx="328449" cy="330554"/>
                <a:chOff x="4149281" y="1887719"/>
                <a:chExt cx="224837" cy="226650"/>
              </a:xfrm>
            </p:grpSpPr>
            <p:sp>
              <p:nvSpPr>
                <p:cNvPr id="48"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26"/>
              <p:cNvGrpSpPr/>
              <p:nvPr/>
            </p:nvGrpSpPr>
            <p:grpSpPr>
              <a:xfrm>
                <a:off x="5480832" y="1998704"/>
                <a:ext cx="206943" cy="208270"/>
                <a:chOff x="4149281" y="1887719"/>
                <a:chExt cx="224837" cy="226650"/>
              </a:xfrm>
            </p:grpSpPr>
            <p:sp>
              <p:nvSpPr>
                <p:cNvPr id="46"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9"/>
              <p:cNvGrpSpPr/>
              <p:nvPr/>
            </p:nvGrpSpPr>
            <p:grpSpPr>
              <a:xfrm>
                <a:off x="7068613" y="4908628"/>
                <a:ext cx="250402" cy="252007"/>
                <a:chOff x="4149281" y="1887719"/>
                <a:chExt cx="224837" cy="226650"/>
              </a:xfrm>
            </p:grpSpPr>
            <p:sp>
              <p:nvSpPr>
                <p:cNvPr id="44"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3" name="Holder 3"/>
          <p:cNvSpPr>
            <a:spLocks noGrp="1"/>
          </p:cNvSpPr>
          <p:nvPr>
            <p:ph sz="half" idx="2" hasCustomPrompt="1"/>
          </p:nvPr>
        </p:nvSpPr>
        <p:spPr>
          <a:xfrm>
            <a:off x="609600" y="1577340"/>
            <a:ext cx="5303520" cy="4526280"/>
          </a:xfrm>
          <a:prstGeom prst="rect">
            <a:avLst/>
          </a:prstGeom>
        </p:spPr>
        <p:txBody>
          <a:bodyPr wrap="square" lIns="0" tIns="0" rIns="0" bIns="0">
            <a:spAutoFit/>
          </a:bodyPr>
          <a:lstStyle>
            <a:lvl1pPr>
              <a:defRPr/>
            </a:lvl1pPr>
          </a:lstStyle>
          <a:p>
            <a:pPr lvl="0"/>
            <a:r>
              <a:rPr lang="zh-CN" altLang="en-US"/>
              <a:t>编辑母版文本样式</a:t>
            </a:r>
            <a:endParaRPr lang="zh-CN" altLang="en-US"/>
          </a:p>
        </p:txBody>
      </p:sp>
      <p:sp>
        <p:nvSpPr>
          <p:cNvPr id="4" name="Holder 4"/>
          <p:cNvSpPr>
            <a:spLocks noGrp="1"/>
          </p:cNvSpPr>
          <p:nvPr>
            <p:ph sz="half" idx="3" hasCustomPrompt="1"/>
          </p:nvPr>
        </p:nvSpPr>
        <p:spPr>
          <a:xfrm>
            <a:off x="6278880" y="1577340"/>
            <a:ext cx="5303520" cy="4526280"/>
          </a:xfrm>
          <a:prstGeom prst="rect">
            <a:avLst/>
          </a:prstGeom>
        </p:spPr>
        <p:txBody>
          <a:bodyPr wrap="square" lIns="0" tIns="0" rIns="0" bIns="0">
            <a:spAutoFit/>
          </a:bodyPr>
          <a:lstStyle>
            <a:lvl1pPr>
              <a:defRPr/>
            </a:lvl1pPr>
          </a:lstStyle>
          <a:p>
            <a:pPr lvl="0"/>
            <a:r>
              <a:rPr lang="zh-CN" altLang="en-US"/>
              <a:t>编辑母版文本样式</a:t>
            </a:r>
            <a:endParaRPr lang="zh-CN" altLang="en-US"/>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zh-CN" alt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D5D7ADB-C2F2-455A-B307-9FE0B2A6A4B3}" type="datetimeFigureOut">
              <a:rPr lang="zh-CN" altLang="en-US" smtClean="0"/>
            </a:fld>
            <a:endParaRPr lang="zh-CN" altLang="en-US"/>
          </a:p>
        </p:txBody>
      </p:sp>
      <p:sp>
        <p:nvSpPr>
          <p:cNvPr id="7" name="Holder 7"/>
          <p:cNvSpPr>
            <a:spLocks noGrp="1"/>
          </p:cNvSpPr>
          <p:nvPr>
            <p:ph type="sldNum" sz="quarter" idx="7"/>
          </p:nvPr>
        </p:nvSpPr>
        <p:spPr/>
        <p:txBody>
          <a:bodyPr lIns="0" tIns="0" rIns="0" bIns="0"/>
          <a:lstStyle>
            <a:lvl1pPr>
              <a:defRPr sz="2000" b="0" i="0">
                <a:solidFill>
                  <a:schemeClr val="tx1"/>
                </a:solidFill>
                <a:latin typeface="Arial" panose="020B0704020202020204"/>
                <a:cs typeface="Arial" panose="020B0704020202020204"/>
              </a:defRPr>
            </a:lvl1pPr>
          </a:lstStyle>
          <a:p>
            <a:fld id="{354623D0-DB0F-489C-AC9D-F6BA289AD249}" type="slidenum">
              <a:rPr lang="zh-CN" altLang="en-US" smtClean="0"/>
            </a:fld>
            <a:endParaRPr lang="zh-CN" altLang="en-US"/>
          </a:p>
        </p:txBody>
      </p:sp>
      <p:sp>
        <p:nvSpPr>
          <p:cNvPr id="8" name="标题 7"/>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2.sv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859969"/>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5401732" y="6515100"/>
            <a:ext cx="1388536" cy="206381"/>
          </a:xfrm>
          <a:prstGeom prst="rect">
            <a:avLst/>
          </a:prstGeom>
        </p:spPr>
        <p:txBody>
          <a:bodyPr vert="horz" lIns="91440" tIns="45720" rIns="91440" bIns="45720" rtlCol="0" anchor="ctr"/>
          <a:lstStyle>
            <a:lvl1pPr algn="ctr">
              <a:defRPr sz="1000">
                <a:solidFill>
                  <a:schemeClr val="tx1"/>
                </a:solidFill>
              </a:defRPr>
            </a:lvl1pPr>
          </a:lstStyle>
          <a:p>
            <a:fld id="{4D5D7ADB-C2F2-455A-B307-9FE0B2A6A4B3}" type="datetimeFigureOut">
              <a:rPr lang="zh-CN" altLang="en-US" smtClean="0"/>
            </a:fld>
            <a:endParaRPr lang="zh-CN" altLang="en-US"/>
          </a:p>
        </p:txBody>
      </p:sp>
      <p:sp>
        <p:nvSpPr>
          <p:cNvPr id="5" name="页脚占位符 4"/>
          <p:cNvSpPr>
            <a:spLocks noGrp="1"/>
          </p:cNvSpPr>
          <p:nvPr>
            <p:ph type="ftr" sz="quarter" idx="3"/>
          </p:nvPr>
        </p:nvSpPr>
        <p:spPr>
          <a:xfrm>
            <a:off x="669924" y="6515100"/>
            <a:ext cx="4140201" cy="206381"/>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灯片编号占位符 5"/>
          <p:cNvSpPr>
            <a:spLocks noGrp="1"/>
          </p:cNvSpPr>
          <p:nvPr>
            <p:ph type="sldNum" sz="quarter" idx="4"/>
          </p:nvPr>
        </p:nvSpPr>
        <p:spPr>
          <a:xfrm>
            <a:off x="10944519" y="6515100"/>
            <a:ext cx="575967" cy="206381"/>
          </a:xfrm>
          <a:prstGeom prst="rect">
            <a:avLst/>
          </a:prstGeom>
        </p:spPr>
        <p:txBody>
          <a:bodyPr vert="horz" lIns="91440" tIns="45720" rIns="91440" bIns="45720" rtlCol="0" anchor="ctr"/>
          <a:lstStyle>
            <a:lvl1pPr algn="r">
              <a:defRPr sz="1000">
                <a:solidFill>
                  <a:schemeClr val="tx1"/>
                </a:solidFill>
              </a:defRPr>
            </a:lvl1pPr>
          </a:lstStyle>
          <a:p>
            <a:fld id="{354623D0-DB0F-489C-AC9D-F6BA289AD249}" type="slidenum">
              <a:rPr lang="zh-CN" altLang="en-US" smtClean="0"/>
            </a:fld>
            <a:endParaRPr lang="zh-CN" altLang="en-US"/>
          </a:p>
        </p:txBody>
      </p:sp>
      <p:sp>
        <p:nvSpPr>
          <p:cNvPr id="7" name="文本框 6"/>
          <p:cNvSpPr txBox="1"/>
          <p:nvPr/>
        </p:nvSpPr>
        <p:spPr>
          <a:xfrm>
            <a:off x="10376345" y="44245"/>
            <a:ext cx="1877437" cy="276999"/>
          </a:xfrm>
          <a:prstGeom prst="rect">
            <a:avLst/>
          </a:prstGeom>
          <a:noFill/>
        </p:spPr>
        <p:txBody>
          <a:bodyPr wrap="none" rtlCol="0">
            <a:spAutoFit/>
          </a:bodyPr>
          <a:lstStyle/>
          <a:p>
            <a:r>
              <a:rPr lang="zh-CN" altLang="en-US" sz="1200" b="1">
                <a:solidFill>
                  <a:srgbClr val="0070C0"/>
                </a:solidFill>
                <a:latin typeface="思源宋体 CN Heavy" panose="02020900000000000000" pitchFamily="18" charset="-122"/>
                <a:ea typeface="思源宋体 CN Heavy" panose="02020900000000000000" pitchFamily="18" charset="-122"/>
              </a:rPr>
              <a:t>数字孪生技术与工程实践</a:t>
            </a:r>
            <a:endParaRPr lang="zh-CN" altLang="en-US" sz="1200" b="1">
              <a:solidFill>
                <a:srgbClr val="0070C0"/>
              </a:solidFill>
              <a:latin typeface="思源宋体 CN Heavy" panose="02020900000000000000" pitchFamily="18" charset="-122"/>
              <a:ea typeface="思源宋体 CN Heavy" panose="02020900000000000000" pitchFamily="18" charset="-122"/>
            </a:endParaRPr>
          </a:p>
        </p:txBody>
      </p:sp>
      <p:pic>
        <p:nvPicPr>
          <p:cNvPr id="10" name="图形 9" descr="齿轮"/>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5603" y="0"/>
            <a:ext cx="365491" cy="365491"/>
          </a:xfrm>
          <a:prstGeom prst="rect">
            <a:avLst/>
          </a:prstGeom>
        </p:spPr>
      </p:pic>
      <p:pic>
        <p:nvPicPr>
          <p:cNvPr id="11" name="图形 10" descr="齿轮"/>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5603" y="0"/>
            <a:ext cx="365491" cy="36549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300"/>
        </a:spcBef>
        <a:spcAft>
          <a:spcPts val="300"/>
        </a:spcAft>
        <a:buFont typeface="Arial" panose="020B07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300"/>
        </a:spcBef>
        <a:spcAft>
          <a:spcPts val="300"/>
        </a:spcAft>
        <a:buFont typeface="Arial" panose="020B07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300"/>
        </a:spcBef>
        <a:spcAft>
          <a:spcPts val="300"/>
        </a:spcAft>
        <a:buFont typeface="Arial" panose="020B07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300"/>
        </a:spcBef>
        <a:spcAft>
          <a:spcPts val="300"/>
        </a:spcAft>
        <a:buFont typeface="Arial" panose="020B07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300"/>
        </a:spcBef>
        <a:spcAft>
          <a:spcPts val="300"/>
        </a:spcAft>
        <a:buFont typeface="Arial" panose="020B07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emf"/></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3.xml"/><Relationship Id="rId3" Type="http://schemas.openxmlformats.org/officeDocument/2006/relationships/image" Target="../media/image19.emf"/><Relationship Id="rId2" Type="http://schemas.openxmlformats.org/officeDocument/2006/relationships/oleObject" Target="../embeddings/oleObject2.bin"/><Relationship Id="rId1" Type="http://schemas.openxmlformats.org/officeDocument/2006/relationships/image" Target="../media/image18.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emf"/></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jpeg"/><Relationship Id="rId1" Type="http://schemas.openxmlformats.org/officeDocument/2006/relationships/image" Target="../media/image3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8.xml"/><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a:t>数字孪生技术与工程实践</a:t>
            </a:r>
            <a:br>
              <a:rPr lang="en-US" altLang="zh-CN"/>
            </a:br>
            <a:br>
              <a:rPr lang="en-US" altLang="zh-CN"/>
            </a:br>
            <a:r>
              <a:rPr lang="zh-CN" altLang="en-US"/>
              <a:t>第</a:t>
            </a:r>
            <a:r>
              <a:rPr lang="en-US" altLang="zh-CN"/>
              <a:t>7</a:t>
            </a:r>
            <a:r>
              <a:rPr lang="zh-CN" altLang="en-US"/>
              <a:t>章 数字孪生系统开发和应用案例</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中</a:t>
            </a:r>
            <a:r>
              <a:rPr lang="en-US" altLang="zh-CN" dirty="0"/>
              <a:t>Socket</a:t>
            </a:r>
            <a:r>
              <a:rPr lang="zh-CN" altLang="en-US" dirty="0"/>
              <a:t>通信</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Webservice</a:t>
            </a:r>
            <a:r>
              <a:rPr lang="zh-CN" altLang="en-US" dirty="0"/>
              <a:t>通信开销比较大，在一些准实时的应用中数据不能及时传递会带来延迟问题。部分轻量级通信中，采用</a:t>
            </a:r>
            <a:r>
              <a:rPr lang="en-US" altLang="zh-CN" dirty="0"/>
              <a:t>Socket</a:t>
            </a:r>
            <a:r>
              <a:rPr lang="zh-CN" altLang="en-US" dirty="0"/>
              <a:t>（套接字）通信是常用的方法。</a:t>
            </a:r>
            <a:endParaRPr lang="en-US" altLang="zh-CN" dirty="0"/>
          </a:p>
          <a:p>
            <a:r>
              <a:rPr lang="en-US" altLang="zh-CN" dirty="0"/>
              <a:t>Socket</a:t>
            </a:r>
            <a:r>
              <a:rPr lang="zh-CN" altLang="en-US" dirty="0"/>
              <a:t>是</a:t>
            </a:r>
            <a:r>
              <a:rPr lang="en-US" altLang="zh-CN" dirty="0"/>
              <a:t>TCP/IP</a:t>
            </a:r>
            <a:r>
              <a:rPr lang="zh-CN" altLang="en-US" dirty="0"/>
              <a:t>中应用层对网络层和传输层的一个功能封装，它提供了一组接口，支持</a:t>
            </a:r>
            <a:r>
              <a:rPr lang="en-US" altLang="zh-CN" dirty="0"/>
              <a:t>TCP/IP</a:t>
            </a:r>
            <a:r>
              <a:rPr lang="zh-CN" altLang="en-US" dirty="0"/>
              <a:t>协议通信的基本操作单元。可以将</a:t>
            </a:r>
            <a:r>
              <a:rPr lang="en-US" altLang="zh-CN" dirty="0"/>
              <a:t>Socket</a:t>
            </a:r>
            <a:r>
              <a:rPr lang="zh-CN" altLang="en-US" dirty="0"/>
              <a:t>看作不同主机间的进程进行双向通信的端点，它构成了单个主机内及整个网络间的编程界面。为了满足不同程序对通信质量和性能的要求，一般的网络系统都提供了以下</a:t>
            </a:r>
            <a:r>
              <a:rPr lang="en-US" altLang="zh-CN" dirty="0"/>
              <a:t>3</a:t>
            </a:r>
            <a:r>
              <a:rPr lang="zh-CN" altLang="en-US" dirty="0"/>
              <a:t>种不同类型的套接字，以供用户在设计程序时根据不同需要来选择：</a:t>
            </a:r>
            <a:endParaRPr lang="zh-CN" altLang="en-US" dirty="0"/>
          </a:p>
          <a:p>
            <a:pPr marL="457200" lvl="1" indent="0">
              <a:buNone/>
            </a:pPr>
            <a:r>
              <a:rPr lang="zh-CN" altLang="en-US" dirty="0"/>
              <a:t>① 流式套接字（</a:t>
            </a:r>
            <a:r>
              <a:rPr lang="en-US" altLang="zh-CN" dirty="0"/>
              <a:t>SOCK_STREAM</a:t>
            </a:r>
            <a:r>
              <a:rPr lang="zh-CN" altLang="en-US" dirty="0"/>
              <a:t>）：提供了一种可靠的、面向连接的双向数据传输服务。实现了数据无差错，无重复的发送，内设流量控制，被传输的数据被看做无记录边界的字节流。在</a:t>
            </a:r>
            <a:r>
              <a:rPr lang="en-US" altLang="zh-CN" dirty="0"/>
              <a:t>TCP/IP</a:t>
            </a:r>
            <a:r>
              <a:rPr lang="zh-CN" altLang="en-US" dirty="0"/>
              <a:t>协议簇中，使用</a:t>
            </a:r>
            <a:r>
              <a:rPr lang="en-US" altLang="zh-CN" dirty="0"/>
              <a:t>TCP</a:t>
            </a:r>
            <a:r>
              <a:rPr lang="zh-CN" altLang="en-US" dirty="0"/>
              <a:t>实现字节流的传输，当用户要发送大批量数据，或对数据传输的可靠性有较高要求时使用流式套接字。</a:t>
            </a:r>
            <a:endParaRPr lang="zh-CN" altLang="en-US" dirty="0"/>
          </a:p>
          <a:p>
            <a:pPr marL="457200" lvl="1" indent="0">
              <a:buNone/>
            </a:pPr>
            <a:r>
              <a:rPr lang="zh-CN" altLang="en-US" dirty="0"/>
              <a:t>② 数据报套接字（</a:t>
            </a:r>
            <a:r>
              <a:rPr lang="en-US" altLang="zh-CN" dirty="0"/>
              <a:t>SOCK_DGRAM</a:t>
            </a:r>
            <a:r>
              <a:rPr lang="zh-CN" altLang="en-US" dirty="0"/>
              <a:t>）：提供了一种无连接、不可靠的双向数据传输服务。数据以独立的包形式被发送，并且保留了记录边界，不提供可靠性保证。数据在传输过程中可能会丢失或重复，并且不能保证在接收端数据按发送顺序接收。在</a:t>
            </a:r>
            <a:r>
              <a:rPr lang="en-US" altLang="zh-CN" dirty="0"/>
              <a:t>TCP/IP</a:t>
            </a:r>
            <a:r>
              <a:rPr lang="zh-CN" altLang="en-US" dirty="0"/>
              <a:t>协议簇中，使用</a:t>
            </a:r>
            <a:r>
              <a:rPr lang="en-US" altLang="zh-CN" dirty="0"/>
              <a:t>UDP</a:t>
            </a:r>
            <a:r>
              <a:rPr lang="zh-CN" altLang="en-US" dirty="0"/>
              <a:t>实现数据报套接字。</a:t>
            </a:r>
            <a:endParaRPr lang="zh-CN" altLang="en-US" dirty="0"/>
          </a:p>
          <a:p>
            <a:pPr marL="457200" lvl="1" indent="0">
              <a:buNone/>
            </a:pPr>
            <a:r>
              <a:rPr lang="zh-CN" altLang="en-US" dirty="0"/>
              <a:t>③ 原始套接字（</a:t>
            </a:r>
            <a:r>
              <a:rPr lang="en-US" altLang="zh-CN" dirty="0"/>
              <a:t>SOCK_RAW</a:t>
            </a:r>
            <a:r>
              <a:rPr lang="zh-CN" altLang="en-US" dirty="0"/>
              <a:t>）：该套接字允许对较低层协议（如</a:t>
            </a:r>
            <a:r>
              <a:rPr lang="en-US" altLang="zh-CN" dirty="0"/>
              <a:t>IP</a:t>
            </a:r>
            <a:r>
              <a:rPr lang="zh-CN" altLang="en-US" dirty="0"/>
              <a:t>或</a:t>
            </a:r>
            <a:r>
              <a:rPr lang="en-US" altLang="zh-CN" dirty="0"/>
              <a:t>ICMP</a:t>
            </a:r>
            <a:r>
              <a:rPr lang="zh-CN" altLang="en-US" dirty="0"/>
              <a:t>）进行直接访问。一般用于对</a:t>
            </a:r>
            <a:r>
              <a:rPr lang="en-US" altLang="zh-CN" dirty="0"/>
              <a:t>TCP/IP</a:t>
            </a:r>
            <a:r>
              <a:rPr lang="zh-CN" altLang="en-US" dirty="0"/>
              <a:t>核心协议的网络编程。</a:t>
            </a:r>
            <a:endParaRPr lang="en-US" altLang="zh-CN" dirty="0"/>
          </a:p>
          <a:p>
            <a:r>
              <a:rPr lang="zh-CN" altLang="en-US" dirty="0"/>
              <a:t>一般开发，涉及</a:t>
            </a:r>
            <a:r>
              <a:rPr lang="zh-CN" altLang="en-US" dirty="0">
                <a:solidFill>
                  <a:srgbClr val="FF0000"/>
                </a:solidFill>
              </a:rPr>
              <a:t>流式套接字（</a:t>
            </a:r>
            <a:r>
              <a:rPr lang="en-US" altLang="zh-CN" dirty="0">
                <a:solidFill>
                  <a:srgbClr val="FF0000"/>
                </a:solidFill>
              </a:rPr>
              <a:t>SOCK_STREAM</a:t>
            </a:r>
            <a:r>
              <a:rPr lang="zh-CN" altLang="en-US" dirty="0">
                <a:solidFill>
                  <a:srgbClr val="FF0000"/>
                </a:solidFill>
              </a:rPr>
              <a:t>）</a:t>
            </a:r>
            <a:r>
              <a:rPr lang="zh-CN" altLang="en-US" dirty="0"/>
              <a:t>和</a:t>
            </a:r>
            <a:r>
              <a:rPr lang="zh-CN" altLang="en-US" dirty="0">
                <a:solidFill>
                  <a:srgbClr val="FF0000"/>
                </a:solidFill>
              </a:rPr>
              <a:t>数据报套接字（</a:t>
            </a:r>
            <a:r>
              <a:rPr lang="en-US" altLang="zh-CN" dirty="0">
                <a:solidFill>
                  <a:srgbClr val="FF0000"/>
                </a:solidFill>
              </a:rPr>
              <a:t>SOCK_DGRAM</a:t>
            </a:r>
            <a:r>
              <a:rPr lang="zh-CN" altLang="en-US" dirty="0">
                <a:solidFill>
                  <a:srgbClr val="FF0000"/>
                </a:solidFill>
              </a:rPr>
              <a:t>）</a:t>
            </a:r>
            <a:endParaRPr lang="zh-CN" altLang="en-US" dirty="0">
              <a:solidFill>
                <a:srgbClr val="FF0000"/>
              </a:solidFill>
            </a:endParaRPr>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 </a:t>
            </a:r>
            <a:r>
              <a:rPr lang="zh-CN" altLang="en-US" dirty="0"/>
              <a:t>智能车间数字孪生系统实施案例</a:t>
            </a:r>
            <a:endParaRPr lang="zh-CN" altLang="en-US" dirty="0"/>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应用背景</a:t>
            </a:r>
            <a:endParaRPr lang="zh-CN" altLang="en-US" dirty="0"/>
          </a:p>
        </p:txBody>
      </p:sp>
      <p:sp>
        <p:nvSpPr>
          <p:cNvPr id="3" name="内容占位符 2"/>
          <p:cNvSpPr>
            <a:spLocks noGrp="1"/>
          </p:cNvSpPr>
          <p:nvPr>
            <p:ph idx="1"/>
          </p:nvPr>
        </p:nvSpPr>
        <p:spPr>
          <a:xfrm>
            <a:off x="669924" y="1123950"/>
            <a:ext cx="6343078" cy="5019675"/>
          </a:xfrm>
        </p:spPr>
        <p:txBody>
          <a:bodyPr>
            <a:normAutofit fontScale="92500" lnSpcReduction="20000"/>
          </a:bodyPr>
          <a:lstStyle/>
          <a:p>
            <a:r>
              <a:rPr lang="zh-CN" altLang="en-US" dirty="0"/>
              <a:t>某</a:t>
            </a:r>
            <a:r>
              <a:rPr lang="zh-CN" altLang="zh-CN" dirty="0"/>
              <a:t>智能制造单元包括上料区、加工单元、成品货架、机器人四类单元</a:t>
            </a:r>
            <a:endParaRPr lang="en-US" altLang="zh-CN" dirty="0"/>
          </a:p>
          <a:p>
            <a:r>
              <a:rPr lang="zh-CN" altLang="zh-CN" dirty="0"/>
              <a:t>该生产单元的主要加工任务是用户定制产品生产</a:t>
            </a:r>
            <a:endParaRPr lang="en-US" altLang="zh-CN" dirty="0"/>
          </a:p>
          <a:p>
            <a:endParaRPr lang="en-US" altLang="zh-CN" dirty="0"/>
          </a:p>
          <a:p>
            <a:endParaRPr lang="en-US" altLang="zh-CN" dirty="0"/>
          </a:p>
          <a:p>
            <a:r>
              <a:rPr lang="zh-CN" altLang="en-US" dirty="0"/>
              <a:t>除了图中可见的设备外，智能制造单元还包括用于控制设备数据采集和通讯的边缘层接入设备</a:t>
            </a:r>
            <a:r>
              <a:rPr lang="en-US" altLang="zh-CN" dirty="0" err="1"/>
              <a:t>iSESOL</a:t>
            </a:r>
            <a:r>
              <a:rPr lang="en-US" altLang="zh-CN" dirty="0"/>
              <a:t> BOX</a:t>
            </a:r>
            <a:r>
              <a:rPr lang="zh-CN" altLang="en-US" dirty="0"/>
              <a:t>，该设备由智能云科信息科技有限公司提供，可以实时收集机床设备的相关参数比如机械臂的实时关节角度等，收集参数内容以及频率等均可根据具体需求进行配置。另外机械手与云端</a:t>
            </a:r>
            <a:r>
              <a:rPr lang="en-US" altLang="zh-CN" dirty="0"/>
              <a:t>MES</a:t>
            </a:r>
            <a:r>
              <a:rPr lang="zh-CN" altLang="en-US" dirty="0"/>
              <a:t>系统的信息交互也通过</a:t>
            </a:r>
            <a:r>
              <a:rPr lang="en-US" altLang="zh-CN" dirty="0" err="1"/>
              <a:t>iSESOL</a:t>
            </a:r>
            <a:r>
              <a:rPr lang="en-US" altLang="zh-CN" dirty="0"/>
              <a:t> BOX</a:t>
            </a:r>
            <a:r>
              <a:rPr lang="zh-CN" altLang="en-US" dirty="0"/>
              <a:t>来实现。</a:t>
            </a:r>
            <a:endParaRPr lang="zh-CN" altLang="en-US" dirty="0"/>
          </a:p>
          <a:p>
            <a:r>
              <a:rPr lang="zh-CN" altLang="en-US" dirty="0"/>
              <a:t>本套系统关键参数比如机械手臂状态信息、雕刻机状态数据以及货仓状态信息等均可通过网络获取，是后续数字孪生单元实现的基础。</a:t>
            </a:r>
            <a:endParaRPr lang="zh-CN" altLang="en-US" dirty="0"/>
          </a:p>
          <a:p>
            <a:endParaRPr lang="en-US" altLang="zh-CN" dirty="0"/>
          </a:p>
          <a:p>
            <a:endParaRPr lang="zh-CN" altLang="en-US" dirty="0"/>
          </a:p>
        </p:txBody>
      </p:sp>
      <p:grpSp>
        <p:nvGrpSpPr>
          <p:cNvPr id="14" name="组合 13"/>
          <p:cNvGrpSpPr/>
          <p:nvPr/>
        </p:nvGrpSpPr>
        <p:grpSpPr>
          <a:xfrm>
            <a:off x="7691437" y="1989924"/>
            <a:ext cx="3829050" cy="3209925"/>
            <a:chOff x="7493800" y="1824037"/>
            <a:chExt cx="3829050" cy="3209925"/>
          </a:xfrm>
        </p:grpSpPr>
        <p:pic>
          <p:nvPicPr>
            <p:cNvPr id="13" name="图片 12"/>
            <p:cNvPicPr/>
            <p:nvPr/>
          </p:nvPicPr>
          <p:blipFill rotWithShape="1">
            <a:blip r:embed="rId1"/>
            <a:srcRect l="11838" t="11177" r="15531" b="8559"/>
            <a:stretch>
              <a:fillRect/>
            </a:stretch>
          </p:blipFill>
          <p:spPr bwMode="auto">
            <a:xfrm>
              <a:off x="7493800" y="1824037"/>
              <a:ext cx="3829050" cy="3209925"/>
            </a:xfrm>
            <a:prstGeom prst="rect">
              <a:avLst/>
            </a:prstGeom>
            <a:noFill/>
            <a:ln>
              <a:noFill/>
            </a:ln>
          </p:spPr>
        </p:pic>
        <p:grpSp>
          <p:nvGrpSpPr>
            <p:cNvPr id="5" name="组合 4"/>
            <p:cNvGrpSpPr/>
            <p:nvPr/>
          </p:nvGrpSpPr>
          <p:grpSpPr>
            <a:xfrm>
              <a:off x="7536983" y="1850821"/>
              <a:ext cx="3785867" cy="2161538"/>
              <a:chOff x="0" y="0"/>
              <a:chExt cx="3785920" cy="2161943"/>
            </a:xfrm>
          </p:grpSpPr>
          <p:sp>
            <p:nvSpPr>
              <p:cNvPr id="6" name="标注: 弯曲线形(无边框) 5"/>
              <p:cNvSpPr/>
              <p:nvPr/>
            </p:nvSpPr>
            <p:spPr>
              <a:xfrm>
                <a:off x="2944609" y="1643503"/>
                <a:ext cx="643890" cy="294005"/>
              </a:xfrm>
              <a:prstGeom prst="callout2">
                <a:avLst>
                  <a:gd name="adj1" fmla="val 50263"/>
                  <a:gd name="adj2" fmla="val -4230"/>
                  <a:gd name="adj3" fmla="val 50263"/>
                  <a:gd name="adj4" fmla="val -18718"/>
                  <a:gd name="adj5" fmla="val 154926"/>
                  <a:gd name="adj6" fmla="val -29406"/>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algn="ctr">
                  <a:lnSpc>
                    <a:spcPct val="150000"/>
                  </a:lnSpc>
                  <a:spcAft>
                    <a:spcPts val="0"/>
                  </a:spcAft>
                </a:pPr>
                <a:r>
                  <a:rPr lang="zh-CN" sz="1050" kern="100">
                    <a:solidFill>
                      <a:srgbClr val="000000"/>
                    </a:solidFill>
                    <a:effectLst/>
                    <a:latin typeface="Times New Roman" panose="02020603050405020304" pitchFamily="18" charset="0"/>
                    <a:ea typeface="宋体" pitchFamily="2" charset="-122"/>
                    <a:cs typeface="Times New Roman" panose="02020603050405020304" pitchFamily="18" charset="0"/>
                  </a:rPr>
                  <a:t>上料区</a:t>
                </a:r>
                <a:endParaRPr lang="zh-CN" sz="1050" kern="100">
                  <a:effectLst/>
                  <a:latin typeface="Times New Roman" panose="02020603050405020304" pitchFamily="18" charset="0"/>
                  <a:ea typeface="宋体" pitchFamily="2" charset="-122"/>
                  <a:cs typeface="Times New Roman" panose="02020603050405020304" pitchFamily="18" charset="0"/>
                </a:endParaRPr>
              </a:p>
            </p:txBody>
          </p:sp>
          <p:sp>
            <p:nvSpPr>
              <p:cNvPr id="7" name="标注: 线形(无边框) 6"/>
              <p:cNvSpPr/>
              <p:nvPr/>
            </p:nvSpPr>
            <p:spPr>
              <a:xfrm>
                <a:off x="4028" y="40282"/>
                <a:ext cx="619760" cy="474980"/>
              </a:xfrm>
              <a:prstGeom prst="callout1">
                <a:avLst>
                  <a:gd name="adj1" fmla="val 28289"/>
                  <a:gd name="adj2" fmla="val 102779"/>
                  <a:gd name="adj3" fmla="val 83506"/>
                  <a:gd name="adj4" fmla="val 164651"/>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algn="ctr">
                  <a:lnSpc>
                    <a:spcPct val="150000"/>
                  </a:lnSpc>
                  <a:spcAft>
                    <a:spcPts val="0"/>
                  </a:spcAft>
                </a:pPr>
                <a:r>
                  <a:rPr lang="zh-CN" sz="1050" kern="100">
                    <a:solidFill>
                      <a:srgbClr val="000000"/>
                    </a:solidFill>
                    <a:effectLst/>
                    <a:latin typeface="Times New Roman" panose="02020603050405020304" pitchFamily="18" charset="0"/>
                    <a:ea typeface="宋体" pitchFamily="2" charset="-122"/>
                    <a:cs typeface="Times New Roman" panose="02020603050405020304" pitchFamily="18" charset="0"/>
                  </a:rPr>
                  <a:t>成品货架</a:t>
                </a:r>
                <a:r>
                  <a:rPr lang="en-US" sz="1050" kern="100">
                    <a:solidFill>
                      <a:srgbClr val="000000"/>
                    </a:solidFill>
                    <a:effectLst/>
                    <a:latin typeface="Times New Roman" panose="02020603050405020304" pitchFamily="18" charset="0"/>
                    <a:ea typeface="宋体" pitchFamily="2" charset="-122"/>
                    <a:cs typeface="Times New Roman" panose="02020603050405020304" pitchFamily="18" charset="0"/>
                  </a:rPr>
                  <a:t>1</a:t>
                </a:r>
                <a:endParaRPr lang="zh-CN" sz="1050" kern="100">
                  <a:effectLst/>
                  <a:latin typeface="Times New Roman" panose="02020603050405020304" pitchFamily="18" charset="0"/>
                  <a:ea typeface="宋体" pitchFamily="2" charset="-122"/>
                  <a:cs typeface="Times New Roman" panose="02020603050405020304" pitchFamily="18" charset="0"/>
                </a:endParaRPr>
              </a:p>
            </p:txBody>
          </p:sp>
          <p:sp>
            <p:nvSpPr>
              <p:cNvPr id="8" name="标注: 线形(无边框) 7"/>
              <p:cNvSpPr/>
              <p:nvPr/>
            </p:nvSpPr>
            <p:spPr>
              <a:xfrm>
                <a:off x="725075" y="1204430"/>
                <a:ext cx="619760" cy="474980"/>
              </a:xfrm>
              <a:prstGeom prst="callout1">
                <a:avLst>
                  <a:gd name="adj1" fmla="val 36770"/>
                  <a:gd name="adj2" fmla="val 98879"/>
                  <a:gd name="adj3" fmla="val -46250"/>
                  <a:gd name="adj4" fmla="val 186100"/>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algn="ctr">
                  <a:lnSpc>
                    <a:spcPct val="150000"/>
                  </a:lnSpc>
                  <a:spcAft>
                    <a:spcPts val="0"/>
                  </a:spcAft>
                </a:pPr>
                <a:r>
                  <a:rPr lang="zh-CN" sz="1050" kern="100">
                    <a:solidFill>
                      <a:srgbClr val="000000"/>
                    </a:solidFill>
                    <a:effectLst/>
                    <a:latin typeface="Times New Roman" panose="02020603050405020304" pitchFamily="18" charset="0"/>
                    <a:ea typeface="宋体" pitchFamily="2" charset="-122"/>
                    <a:cs typeface="Times New Roman" panose="02020603050405020304" pitchFamily="18" charset="0"/>
                  </a:rPr>
                  <a:t>机械手</a:t>
                </a:r>
                <a:endParaRPr lang="zh-CN" sz="1050" kern="100">
                  <a:effectLst/>
                  <a:latin typeface="Times New Roman" panose="02020603050405020304" pitchFamily="18" charset="0"/>
                  <a:ea typeface="宋体" pitchFamily="2" charset="-122"/>
                  <a:cs typeface="Times New Roman" panose="02020603050405020304" pitchFamily="18" charset="0"/>
                </a:endParaRPr>
              </a:p>
            </p:txBody>
          </p:sp>
          <p:sp>
            <p:nvSpPr>
              <p:cNvPr id="9" name="标注: 线形(无边框) 8"/>
              <p:cNvSpPr/>
              <p:nvPr/>
            </p:nvSpPr>
            <p:spPr>
              <a:xfrm>
                <a:off x="3166160" y="0"/>
                <a:ext cx="619760" cy="474980"/>
              </a:xfrm>
              <a:prstGeom prst="callout1">
                <a:avLst>
                  <a:gd name="adj1" fmla="val 41858"/>
                  <a:gd name="adj2" fmla="val -4465"/>
                  <a:gd name="adj3" fmla="val 102164"/>
                  <a:gd name="adj4" fmla="val -55035"/>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algn="ctr">
                  <a:lnSpc>
                    <a:spcPct val="150000"/>
                  </a:lnSpc>
                  <a:spcAft>
                    <a:spcPts val="0"/>
                  </a:spcAft>
                </a:pPr>
                <a:r>
                  <a:rPr lang="zh-CN" sz="1050" kern="100">
                    <a:solidFill>
                      <a:srgbClr val="000000"/>
                    </a:solidFill>
                    <a:effectLst/>
                    <a:latin typeface="Times New Roman" panose="02020603050405020304" pitchFamily="18" charset="0"/>
                    <a:ea typeface="宋体" pitchFamily="2" charset="-122"/>
                    <a:cs typeface="Times New Roman" panose="02020603050405020304" pitchFamily="18" charset="0"/>
                  </a:rPr>
                  <a:t>成品货架</a:t>
                </a:r>
                <a:r>
                  <a:rPr lang="en-US" sz="1050" kern="100">
                    <a:solidFill>
                      <a:srgbClr val="000000"/>
                    </a:solidFill>
                    <a:effectLst/>
                    <a:latin typeface="Times New Roman" panose="02020603050405020304" pitchFamily="18" charset="0"/>
                    <a:ea typeface="宋体" pitchFamily="2" charset="-122"/>
                    <a:cs typeface="Times New Roman" panose="02020603050405020304" pitchFamily="18" charset="0"/>
                  </a:rPr>
                  <a:t>2</a:t>
                </a:r>
                <a:endParaRPr lang="zh-CN" sz="1050" kern="100">
                  <a:effectLst/>
                  <a:latin typeface="Times New Roman" panose="02020603050405020304" pitchFamily="18" charset="0"/>
                  <a:ea typeface="宋体" pitchFamily="2" charset="-122"/>
                  <a:cs typeface="Times New Roman" panose="02020603050405020304" pitchFamily="18" charset="0"/>
                </a:endParaRPr>
              </a:p>
            </p:txBody>
          </p:sp>
          <p:cxnSp>
            <p:nvCxnSpPr>
              <p:cNvPr id="10" name="直接连接符 9"/>
              <p:cNvCxnSpPr/>
              <p:nvPr/>
            </p:nvCxnSpPr>
            <p:spPr>
              <a:xfrm>
                <a:off x="1341388" y="1510573"/>
                <a:ext cx="538500" cy="65137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标注: 线形(无边框) 10"/>
              <p:cNvSpPr/>
              <p:nvPr/>
            </p:nvSpPr>
            <p:spPr>
              <a:xfrm>
                <a:off x="0" y="1579052"/>
                <a:ext cx="619760" cy="474980"/>
              </a:xfrm>
              <a:prstGeom prst="callout1">
                <a:avLst>
                  <a:gd name="adj1" fmla="val 28289"/>
                  <a:gd name="adj2" fmla="val 102779"/>
                  <a:gd name="adj3" fmla="val 119125"/>
                  <a:gd name="adj4" fmla="val 162051"/>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algn="ctr">
                  <a:lnSpc>
                    <a:spcPct val="150000"/>
                  </a:lnSpc>
                  <a:spcAft>
                    <a:spcPts val="0"/>
                  </a:spcAft>
                </a:pPr>
                <a:r>
                  <a:rPr lang="zh-CN" sz="1050" kern="100">
                    <a:solidFill>
                      <a:srgbClr val="000000"/>
                    </a:solidFill>
                    <a:effectLst/>
                    <a:latin typeface="Times New Roman" panose="02020603050405020304" pitchFamily="18" charset="0"/>
                    <a:ea typeface="宋体" pitchFamily="2" charset="-122"/>
                    <a:cs typeface="Times New Roman" panose="02020603050405020304" pitchFamily="18" charset="0"/>
                  </a:rPr>
                  <a:t>加工单元</a:t>
                </a:r>
                <a:endParaRPr lang="zh-CN" sz="1050" kern="100">
                  <a:effectLst/>
                  <a:latin typeface="Times New Roman" panose="02020603050405020304" pitchFamily="18" charset="0"/>
                  <a:ea typeface="宋体" pitchFamily="2" charset="-122"/>
                  <a:cs typeface="Times New Roman" panose="02020603050405020304" pitchFamily="18" charset="0"/>
                </a:endParaRPr>
              </a:p>
            </p:txBody>
          </p:sp>
          <p:sp>
            <p:nvSpPr>
              <p:cNvPr id="12" name="标注: 线形(无边框) 11"/>
              <p:cNvSpPr/>
              <p:nvPr/>
            </p:nvSpPr>
            <p:spPr>
              <a:xfrm>
                <a:off x="2489424" y="1196374"/>
                <a:ext cx="885825" cy="321945"/>
              </a:xfrm>
              <a:prstGeom prst="callout1">
                <a:avLst>
                  <a:gd name="adj1" fmla="val 53119"/>
                  <a:gd name="adj2" fmla="val 7358"/>
                  <a:gd name="adj3" fmla="val 100772"/>
                  <a:gd name="adj4" fmla="val -47768"/>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indent="127000" algn="ctr">
                  <a:lnSpc>
                    <a:spcPct val="150000"/>
                  </a:lnSpc>
                  <a:spcAft>
                    <a:spcPts val="0"/>
                  </a:spcAft>
                </a:pPr>
                <a:r>
                  <a:rPr lang="zh-CN" sz="1050" kern="100">
                    <a:solidFill>
                      <a:srgbClr val="000000"/>
                    </a:solidFill>
                    <a:effectLst/>
                    <a:latin typeface="Times New Roman" panose="02020603050405020304" pitchFamily="18" charset="0"/>
                    <a:ea typeface="宋体" pitchFamily="2" charset="-122"/>
                    <a:cs typeface="Times New Roman" panose="02020603050405020304" pitchFamily="18" charset="0"/>
                  </a:rPr>
                  <a:t>加工完成区</a:t>
                </a:r>
                <a:endParaRPr lang="zh-CN" sz="1050" kern="100">
                  <a:effectLst/>
                  <a:latin typeface="Times New Roman" panose="02020603050405020304" pitchFamily="18" charset="0"/>
                  <a:ea typeface="宋体" pitchFamily="2" charset="-122"/>
                  <a:cs typeface="Times New Roman" panose="02020603050405020304" pitchFamily="18" charset="0"/>
                </a:endParaRPr>
              </a:p>
            </p:txBody>
          </p:sp>
        </p:grpSp>
      </p:grpSp>
      <p:pic>
        <p:nvPicPr>
          <p:cNvPr id="15" name="图片 14"/>
          <p:cNvPicPr/>
          <p:nvPr/>
        </p:nvPicPr>
        <p:blipFill>
          <a:blip r:embed="rId2">
            <a:extLst>
              <a:ext uri="{28A0092B-C50C-407E-A947-70E740481C1C}">
                <a14:useLocalDpi xmlns:a14="http://schemas.microsoft.com/office/drawing/2010/main" val="0"/>
              </a:ext>
            </a:extLst>
          </a:blip>
          <a:srcRect/>
          <a:stretch>
            <a:fillRect/>
          </a:stretch>
        </p:blipFill>
        <p:spPr bwMode="auto">
          <a:xfrm>
            <a:off x="930084" y="2328673"/>
            <a:ext cx="5274310" cy="40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智能车间数字孪生系统功能需求分析</a:t>
            </a:r>
            <a:endParaRPr lang="zh-CN" altLang="en-US" dirty="0"/>
          </a:p>
        </p:txBody>
      </p:sp>
      <p:sp>
        <p:nvSpPr>
          <p:cNvPr id="3" name="内容占位符 2"/>
          <p:cNvSpPr>
            <a:spLocks noGrp="1"/>
          </p:cNvSpPr>
          <p:nvPr>
            <p:ph idx="1"/>
          </p:nvPr>
        </p:nvSpPr>
        <p:spPr/>
        <p:txBody>
          <a:bodyPr/>
          <a:lstStyle/>
          <a:p>
            <a:r>
              <a:rPr lang="zh-CN" altLang="en-US" dirty="0"/>
              <a:t>一个智能车间的生命周期可分为规划与施工、运行与维护阶段。而车间数字孪生系统在车间的全生命周期内都有着重要的作用。</a:t>
            </a:r>
            <a:endParaRPr lang="en-US" altLang="zh-CN" dirty="0"/>
          </a:p>
          <a:p>
            <a:r>
              <a:rPr lang="zh-CN" altLang="en-US" dirty="0"/>
              <a:t>从人机交互角度看系统的功能需求</a:t>
            </a:r>
            <a:endParaRPr lang="en-US" altLang="zh-CN" dirty="0"/>
          </a:p>
          <a:p>
            <a:pPr marL="457200" lvl="1" indent="0">
              <a:buNone/>
            </a:pPr>
            <a:r>
              <a:rPr lang="zh-CN" altLang="en-US" dirty="0"/>
              <a:t>（</a:t>
            </a:r>
            <a:r>
              <a:rPr lang="en-US" altLang="zh-CN" dirty="0"/>
              <a:t>1</a:t>
            </a:r>
            <a:r>
              <a:rPr lang="zh-CN" altLang="en-US" dirty="0"/>
              <a:t>）虚拟现实功能，用户可以佩戴</a:t>
            </a:r>
            <a:r>
              <a:rPr lang="en-US" altLang="zh-CN" dirty="0"/>
              <a:t>VR</a:t>
            </a:r>
            <a:r>
              <a:rPr lang="zh-CN" altLang="en-US" dirty="0"/>
              <a:t>头盔在虚拟车间现场漫游，及时了解车间设备运行情况及相关参数信息，并能够利用</a:t>
            </a:r>
            <a:r>
              <a:rPr lang="en-US" altLang="zh-CN" dirty="0"/>
              <a:t>VR</a:t>
            </a:r>
            <a:r>
              <a:rPr lang="zh-CN" altLang="en-US" dirty="0"/>
              <a:t>手柄在虚拟环境内进行交互；</a:t>
            </a:r>
            <a:endParaRPr lang="zh-CN" altLang="en-US" dirty="0"/>
          </a:p>
          <a:p>
            <a:pPr marL="457200" lvl="1" indent="0">
              <a:buNone/>
            </a:pPr>
            <a:r>
              <a:rPr lang="zh-CN" altLang="en-US" dirty="0"/>
              <a:t>（</a:t>
            </a:r>
            <a:r>
              <a:rPr lang="en-US" altLang="zh-CN" dirty="0"/>
              <a:t>2</a:t>
            </a:r>
            <a:r>
              <a:rPr lang="zh-CN" altLang="en-US" dirty="0"/>
              <a:t>）增强现实功能，即把系统的指导或决策以增强现实的方式提供给用户，比如在</a:t>
            </a:r>
            <a:r>
              <a:rPr lang="en-US" altLang="zh-CN" dirty="0"/>
              <a:t>AR</a:t>
            </a:r>
            <a:r>
              <a:rPr lang="zh-CN" altLang="en-US" dirty="0"/>
              <a:t>眼镜中提供给工作人员实时的物流规划结果及配送路径。或者通过扫描二维码的方式获取相关信息，比如设备实时参数、仓库库存情况等；</a:t>
            </a:r>
            <a:endParaRPr lang="zh-CN" altLang="en-US" dirty="0"/>
          </a:p>
          <a:p>
            <a:pPr marL="457200" lvl="1" indent="0">
              <a:buNone/>
            </a:pPr>
            <a:r>
              <a:rPr lang="zh-CN" altLang="en-US" dirty="0"/>
              <a:t>（</a:t>
            </a:r>
            <a:r>
              <a:rPr lang="en-US" altLang="zh-CN" dirty="0"/>
              <a:t>3</a:t>
            </a:r>
            <a:r>
              <a:rPr lang="zh-CN" altLang="en-US" dirty="0"/>
              <a:t>）移动端虚拟车间功能，为了车间工作人员的便利性，系统最好能够实现移动端的虚拟车间，以便随时对车间的状态进行监控，实施移动场景下的车间管理操作。 </a:t>
            </a:r>
            <a:endParaRPr lang="zh-CN" altLang="en-US"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系统的总体功能需求</a:t>
            </a:r>
            <a:endParaRPr lang="zh-CN" altLang="en-US" dirty="0"/>
          </a:p>
        </p:txBody>
      </p:sp>
      <p:pic>
        <p:nvPicPr>
          <p:cNvPr id="3" name="图片 2" descr="图示&#10;&#10;描述已自动生成"/>
          <p:cNvPicPr/>
          <p:nvPr/>
        </p:nvPicPr>
        <p:blipFill>
          <a:blip r:embed="rId1">
            <a:extLst>
              <a:ext uri="{28A0092B-C50C-407E-A947-70E740481C1C}">
                <a14:useLocalDpi xmlns:a14="http://schemas.microsoft.com/office/drawing/2010/main" val="0"/>
              </a:ext>
            </a:extLst>
          </a:blip>
          <a:srcRect/>
          <a:stretch>
            <a:fillRect/>
          </a:stretch>
        </p:blipFill>
        <p:spPr bwMode="auto">
          <a:xfrm>
            <a:off x="2556583" y="1617223"/>
            <a:ext cx="6874684" cy="34079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智能制造单元数字孪生原型系统构建框架</a:t>
            </a:r>
            <a:endParaRPr lang="zh-CN" altLang="en-US" dirty="0"/>
          </a:p>
        </p:txBody>
      </p:sp>
      <p:sp>
        <p:nvSpPr>
          <p:cNvPr id="6" name="内容占位符 5"/>
          <p:cNvSpPr>
            <a:spLocks noGrp="1"/>
          </p:cNvSpPr>
          <p:nvPr>
            <p:ph idx="1"/>
          </p:nvPr>
        </p:nvSpPr>
        <p:spPr>
          <a:xfrm>
            <a:off x="669924" y="1123950"/>
            <a:ext cx="6014097" cy="5019675"/>
          </a:xfrm>
        </p:spPr>
        <p:txBody>
          <a:bodyPr>
            <a:normAutofit lnSpcReduction="10000"/>
          </a:bodyPr>
          <a:lstStyle/>
          <a:p>
            <a:r>
              <a:rPr lang="zh-CN" altLang="en-US" dirty="0"/>
              <a:t>整个数字孪生系统包括了物理单元层、数字孪生引擎和虚拟模型层三部分。</a:t>
            </a:r>
            <a:endParaRPr lang="en-US" altLang="zh-CN" dirty="0"/>
          </a:p>
          <a:p>
            <a:pPr lvl="1"/>
            <a:r>
              <a:rPr lang="zh-CN" altLang="en-US" dirty="0"/>
              <a:t>参考第</a:t>
            </a:r>
            <a:r>
              <a:rPr lang="en-US" altLang="zh-CN" dirty="0"/>
              <a:t>2</a:t>
            </a:r>
            <a:r>
              <a:rPr lang="zh-CN" altLang="en-US" dirty="0"/>
              <a:t>章的实现框架，因为是原型系统，所以数字孪生引擎部分包括了数字孪生系统的服务功能，实现孪生智能的对外服务接口。</a:t>
            </a:r>
            <a:endParaRPr lang="en-US" altLang="zh-CN" dirty="0"/>
          </a:p>
          <a:p>
            <a:r>
              <a:rPr lang="zh-CN" altLang="en-US" dirty="0"/>
              <a:t>物理单元层就是带数字接口的智能制造单元硬件设备。</a:t>
            </a:r>
            <a:endParaRPr lang="en-US" altLang="zh-CN" dirty="0"/>
          </a:p>
          <a:p>
            <a:r>
              <a:rPr lang="zh-CN" altLang="en-US" dirty="0"/>
              <a:t>虚拟模型层也就是虚拟制造单元，通过三维建模构建三维模型并且在</a:t>
            </a:r>
            <a:r>
              <a:rPr lang="en-US" altLang="zh-CN" dirty="0"/>
              <a:t>Unity</a:t>
            </a:r>
            <a:r>
              <a:rPr lang="zh-CN" altLang="en-US" dirty="0"/>
              <a:t>平台实现了制造单元的虚拟动作。部分信息在通过虚拟模型展示，因此，虚拟模型也承担了部分人机交互功能。</a:t>
            </a:r>
            <a:endParaRPr lang="en-US" altLang="zh-CN" dirty="0"/>
          </a:p>
          <a:p>
            <a:r>
              <a:rPr lang="zh-CN" altLang="en-US" dirty="0"/>
              <a:t>外部软件包括了</a:t>
            </a:r>
            <a:r>
              <a:rPr lang="en-US" altLang="zh-CN" dirty="0"/>
              <a:t>Plant Simulation</a:t>
            </a:r>
            <a:r>
              <a:rPr lang="zh-CN" altLang="en-US" dirty="0"/>
              <a:t>生产仿真平台和</a:t>
            </a:r>
            <a:r>
              <a:rPr lang="en-US" altLang="zh-CN" dirty="0" err="1"/>
              <a:t>iSESOL</a:t>
            </a:r>
            <a:r>
              <a:rPr lang="en-US" altLang="zh-CN" dirty="0"/>
              <a:t> WIS</a:t>
            </a:r>
            <a:r>
              <a:rPr lang="zh-CN" altLang="en-US" dirty="0"/>
              <a:t>提供的云</a:t>
            </a:r>
            <a:r>
              <a:rPr lang="en-US" altLang="zh-CN" dirty="0"/>
              <a:t>MES</a:t>
            </a:r>
            <a:r>
              <a:rPr lang="zh-CN" altLang="en-US" dirty="0"/>
              <a:t>，为数字孪生引擎提供仿真和生产过程信息。</a:t>
            </a:r>
            <a:endParaRPr lang="zh-CN" altLang="en-US" dirty="0"/>
          </a:p>
        </p:txBody>
      </p:sp>
      <p:pic>
        <p:nvPicPr>
          <p:cNvPr id="5" name="图片 4"/>
          <p:cNvPicPr>
            <a:picLocks noChangeAspect="1"/>
          </p:cNvPicPr>
          <p:nvPr/>
        </p:nvPicPr>
        <p:blipFill>
          <a:blip r:embed="rId1"/>
          <a:stretch>
            <a:fillRect/>
          </a:stretch>
        </p:blipFill>
        <p:spPr>
          <a:xfrm>
            <a:off x="6684021" y="1547851"/>
            <a:ext cx="5003292" cy="43449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智能制造单元数字孪生原型系统构建框架（续）</a:t>
            </a:r>
            <a:endParaRPr lang="zh-CN" altLang="en-US" dirty="0"/>
          </a:p>
        </p:txBody>
      </p:sp>
      <p:sp>
        <p:nvSpPr>
          <p:cNvPr id="6" name="内容占位符 5"/>
          <p:cNvSpPr>
            <a:spLocks noGrp="1"/>
          </p:cNvSpPr>
          <p:nvPr>
            <p:ph idx="1"/>
          </p:nvPr>
        </p:nvSpPr>
        <p:spPr>
          <a:xfrm>
            <a:off x="669924" y="1123950"/>
            <a:ext cx="6014097" cy="5019675"/>
          </a:xfrm>
        </p:spPr>
        <p:txBody>
          <a:bodyPr>
            <a:normAutofit fontScale="77500" lnSpcReduction="20000"/>
          </a:bodyPr>
          <a:lstStyle/>
          <a:p>
            <a:r>
              <a:rPr lang="zh-CN" altLang="en-US" dirty="0"/>
              <a:t>数字孪生引擎数据层主要分为生产数据、仿真数据、设备层数据。</a:t>
            </a:r>
            <a:endParaRPr lang="en-US" altLang="zh-CN" dirty="0"/>
          </a:p>
          <a:p>
            <a:r>
              <a:rPr lang="zh-CN" altLang="en-US" dirty="0"/>
              <a:t>数据流转主要通过接入设备</a:t>
            </a:r>
            <a:r>
              <a:rPr lang="en-US" altLang="zh-CN" dirty="0" err="1"/>
              <a:t>iSESOL</a:t>
            </a:r>
            <a:r>
              <a:rPr lang="en-US" altLang="zh-CN" dirty="0"/>
              <a:t> BOX</a:t>
            </a:r>
            <a:r>
              <a:rPr lang="zh-CN" altLang="en-US" dirty="0"/>
              <a:t>（图中为</a:t>
            </a:r>
            <a:r>
              <a:rPr lang="en-US" altLang="zh-CN" dirty="0" err="1"/>
              <a:t>iBox</a:t>
            </a:r>
            <a:r>
              <a:rPr lang="zh-CN" altLang="en-US" dirty="0"/>
              <a:t>）来实现。设备层数据通过</a:t>
            </a:r>
            <a:r>
              <a:rPr lang="en-US" altLang="zh-CN" dirty="0"/>
              <a:t>RESTful</a:t>
            </a:r>
            <a:r>
              <a:rPr lang="zh-CN" altLang="en-US" dirty="0"/>
              <a:t>协议从</a:t>
            </a:r>
            <a:r>
              <a:rPr lang="en-US" altLang="zh-CN" dirty="0" err="1"/>
              <a:t>iSESOL</a:t>
            </a:r>
            <a:r>
              <a:rPr lang="en-US" altLang="zh-CN" dirty="0"/>
              <a:t> BOX</a:t>
            </a:r>
            <a:r>
              <a:rPr lang="zh-CN" altLang="en-US" dirty="0"/>
              <a:t>中实时获取，生产数据比如工单信息等通过</a:t>
            </a:r>
            <a:r>
              <a:rPr lang="en-US" altLang="zh-CN" dirty="0" err="1"/>
              <a:t>WebService</a:t>
            </a:r>
            <a:r>
              <a:rPr lang="zh-CN" altLang="en-US" dirty="0"/>
              <a:t>的方式从云</a:t>
            </a:r>
            <a:r>
              <a:rPr lang="en-US" altLang="zh-CN" dirty="0"/>
              <a:t>MES</a:t>
            </a:r>
            <a:r>
              <a:rPr lang="zh-CN" altLang="en-US" dirty="0"/>
              <a:t>中获取。</a:t>
            </a:r>
            <a:endParaRPr lang="en-US" altLang="zh-CN" dirty="0"/>
          </a:p>
          <a:p>
            <a:r>
              <a:rPr lang="zh-CN" altLang="en-US" dirty="0"/>
              <a:t>仿真数据指的是来自于</a:t>
            </a:r>
            <a:r>
              <a:rPr lang="en-US" altLang="zh-CN" dirty="0"/>
              <a:t>Plant Simulation</a:t>
            </a:r>
            <a:r>
              <a:rPr lang="zh-CN" altLang="en-US" dirty="0"/>
              <a:t>所建模型的仿真信息。</a:t>
            </a:r>
            <a:endParaRPr lang="en-US" altLang="zh-CN" dirty="0"/>
          </a:p>
          <a:p>
            <a:r>
              <a:rPr lang="zh-CN" altLang="en-US" dirty="0"/>
              <a:t>计算引擎层的实施主要分为模型服务计算模块以及交互驱动模块中的各类交互接口。</a:t>
            </a:r>
            <a:endParaRPr lang="en-US" altLang="zh-CN" dirty="0"/>
          </a:p>
          <a:p>
            <a:pPr lvl="1"/>
            <a:r>
              <a:rPr lang="zh-CN" altLang="en-US" dirty="0"/>
              <a:t>交互驱动模块主要用于物理车间层和虚拟模型层的信息交互，比如利用实时设备数据来驱动虚拟模型，实现虚实同步，实时监控的目的。</a:t>
            </a:r>
            <a:endParaRPr lang="en-US" altLang="zh-CN" dirty="0"/>
          </a:p>
          <a:p>
            <a:pPr lvl="1"/>
            <a:r>
              <a:rPr lang="zh-CN" altLang="en-US" dirty="0"/>
              <a:t>而模型服务计算模块既可离线计算也可实时分析计算。算法模型层主要分为设备健康评估预测模型和车间性能指标评估模型。</a:t>
            </a:r>
            <a:endParaRPr lang="en-US" altLang="zh-CN" dirty="0"/>
          </a:p>
          <a:p>
            <a:pPr lvl="1"/>
            <a:r>
              <a:rPr lang="zh-CN" altLang="en-US" dirty="0"/>
              <a:t>设备健康评估预测模型通过</a:t>
            </a:r>
            <a:r>
              <a:rPr lang="en-US" altLang="zh-CN" dirty="0"/>
              <a:t>CBRM</a:t>
            </a:r>
            <a:r>
              <a:rPr lang="zh-CN" altLang="en-US" dirty="0"/>
              <a:t>方法结合层次分析法来构建。通过分析车间运行监控的关键性能指标体系特点构建了车间性能指标评估模型用来实时分析车间</a:t>
            </a:r>
            <a:r>
              <a:rPr lang="en-US" altLang="zh-CN" dirty="0"/>
              <a:t>KPI</a:t>
            </a:r>
            <a:r>
              <a:rPr lang="zh-CN" altLang="en-US" dirty="0"/>
              <a:t>，为车间管理人员服务。</a:t>
            </a:r>
            <a:endParaRPr lang="zh-CN" altLang="en-US" dirty="0"/>
          </a:p>
        </p:txBody>
      </p:sp>
      <p:pic>
        <p:nvPicPr>
          <p:cNvPr id="5" name="图片 4"/>
          <p:cNvPicPr>
            <a:picLocks noChangeAspect="1"/>
          </p:cNvPicPr>
          <p:nvPr/>
        </p:nvPicPr>
        <p:blipFill>
          <a:blip r:embed="rId1"/>
          <a:stretch>
            <a:fillRect/>
          </a:stretch>
        </p:blipFill>
        <p:spPr>
          <a:xfrm>
            <a:off x="6684021" y="1547851"/>
            <a:ext cx="5003292" cy="43449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Unity</a:t>
            </a:r>
            <a:r>
              <a:rPr lang="zh-CN" altLang="en-US" dirty="0"/>
              <a:t>的开发框架</a:t>
            </a:r>
            <a:endParaRPr lang="zh-CN" altLang="en-US" dirty="0"/>
          </a:p>
        </p:txBody>
      </p:sp>
      <p:sp>
        <p:nvSpPr>
          <p:cNvPr id="3" name="内容占位符 2"/>
          <p:cNvSpPr>
            <a:spLocks noGrp="1"/>
          </p:cNvSpPr>
          <p:nvPr>
            <p:ph idx="1"/>
          </p:nvPr>
        </p:nvSpPr>
        <p:spPr>
          <a:xfrm>
            <a:off x="669925" y="1123950"/>
            <a:ext cx="5795612" cy="5019675"/>
          </a:xfrm>
        </p:spPr>
        <p:txBody>
          <a:bodyPr/>
          <a:lstStyle/>
          <a:p>
            <a:r>
              <a:rPr lang="zh-CN" altLang="en-US" dirty="0"/>
              <a:t>从开发工具和技术来说，主要可分为外部建模软件工具、大数据软件</a:t>
            </a:r>
            <a:r>
              <a:rPr lang="en-US" altLang="zh-CN" dirty="0"/>
              <a:t>/</a:t>
            </a:r>
            <a:r>
              <a:rPr lang="zh-CN" altLang="en-US" dirty="0"/>
              <a:t>智能软件平台、</a:t>
            </a:r>
            <a:r>
              <a:rPr lang="en-US" altLang="zh-CN" dirty="0"/>
              <a:t>Unity</a:t>
            </a:r>
            <a:r>
              <a:rPr lang="zh-CN" altLang="en-US" dirty="0"/>
              <a:t>平台三大部分</a:t>
            </a:r>
            <a:endParaRPr lang="en-US" altLang="zh-CN" dirty="0"/>
          </a:p>
          <a:p>
            <a:r>
              <a:rPr lang="zh-CN" altLang="zh-CN" dirty="0"/>
              <a:t>外部建模软件工具主要用于车间虚拟模型的构建，而成熟的大数据软件</a:t>
            </a:r>
            <a:r>
              <a:rPr lang="en-US" altLang="zh-CN" dirty="0"/>
              <a:t>/</a:t>
            </a:r>
            <a:r>
              <a:rPr lang="zh-CN" altLang="zh-CN" dirty="0"/>
              <a:t>智能软件平台如</a:t>
            </a:r>
            <a:r>
              <a:rPr lang="en-US" altLang="zh-CN" dirty="0"/>
              <a:t>Hadoop</a:t>
            </a:r>
            <a:r>
              <a:rPr lang="zh-CN" altLang="zh-CN" dirty="0"/>
              <a:t>、</a:t>
            </a:r>
            <a:r>
              <a:rPr lang="en-US" altLang="zh-CN" dirty="0"/>
              <a:t>python</a:t>
            </a:r>
            <a:r>
              <a:rPr lang="zh-CN" altLang="zh-CN" dirty="0"/>
              <a:t>等则用于数字孪生引擎部分的智能计算模块功能的构建，</a:t>
            </a:r>
            <a:r>
              <a:rPr lang="en-US" altLang="zh-CN" dirty="0"/>
              <a:t>Unity</a:t>
            </a:r>
            <a:r>
              <a:rPr lang="zh-CN" altLang="zh-CN" dirty="0"/>
              <a:t>能够支持虚拟车间模型的开发以及数字孪生引擎中交互驱动模块和部分智能计算模块功能的开发。</a:t>
            </a:r>
            <a:endParaRPr lang="zh-CN" altLang="zh-CN" dirty="0"/>
          </a:p>
          <a:p>
            <a:r>
              <a:rPr lang="zh-CN" altLang="en-US" dirty="0"/>
              <a:t>除了三部分需要开发的软件平台外，</a:t>
            </a:r>
            <a:r>
              <a:rPr lang="en-US" altLang="zh-CN" dirty="0"/>
              <a:t>Unity</a:t>
            </a:r>
            <a:r>
              <a:rPr lang="zh-CN" altLang="en-US" dirty="0"/>
              <a:t>开发部分需要和外部系统、物理单元连接的部分。这部分交互驱动功能也是数字孪生引擎需要包括的。</a:t>
            </a:r>
            <a:endParaRPr lang="zh-CN" altLang="en-US" dirty="0"/>
          </a:p>
        </p:txBody>
      </p:sp>
      <p:pic>
        <p:nvPicPr>
          <p:cNvPr id="4" name="图片 3"/>
          <p:cNvPicPr>
            <a:picLocks noChangeAspect="1"/>
          </p:cNvPicPr>
          <p:nvPr/>
        </p:nvPicPr>
        <p:blipFill>
          <a:blip r:embed="rId1"/>
          <a:stretch>
            <a:fillRect/>
          </a:stretch>
        </p:blipFill>
        <p:spPr>
          <a:xfrm>
            <a:off x="6527123" y="1200737"/>
            <a:ext cx="5271516" cy="47640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数字化模型的构建</a:t>
            </a:r>
            <a:endParaRPr lang="zh-CN" altLang="en-US" dirty="0"/>
          </a:p>
        </p:txBody>
      </p:sp>
      <p:sp>
        <p:nvSpPr>
          <p:cNvPr id="3" name="内容占位符 2"/>
          <p:cNvSpPr>
            <a:spLocks noGrp="1"/>
          </p:cNvSpPr>
          <p:nvPr>
            <p:ph idx="1"/>
          </p:nvPr>
        </p:nvSpPr>
        <p:spPr>
          <a:xfrm>
            <a:off x="669924" y="1123950"/>
            <a:ext cx="6018143" cy="5019675"/>
          </a:xfrm>
        </p:spPr>
        <p:txBody>
          <a:bodyPr/>
          <a:lstStyle/>
          <a:p>
            <a:r>
              <a:rPr lang="zh-CN" altLang="en-US" dirty="0"/>
              <a:t>基于</a:t>
            </a:r>
            <a:r>
              <a:rPr lang="en-US" altLang="zh-CN" dirty="0"/>
              <a:t>Unity</a:t>
            </a:r>
            <a:r>
              <a:rPr lang="zh-CN" altLang="en-US" dirty="0"/>
              <a:t>平台实现三维虚拟动作模型</a:t>
            </a:r>
            <a:endParaRPr lang="en-US" altLang="zh-CN" dirty="0"/>
          </a:p>
          <a:p>
            <a:r>
              <a:rPr lang="zh-CN" altLang="en-US" dirty="0"/>
              <a:t>基于</a:t>
            </a:r>
            <a:r>
              <a:rPr lang="en-US" altLang="zh-CN" dirty="0"/>
              <a:t>Plant Simulation</a:t>
            </a:r>
            <a:r>
              <a:rPr lang="zh-CN" altLang="en-US" dirty="0"/>
              <a:t>的生产仿真优化模型构建</a:t>
            </a:r>
            <a:endParaRPr lang="en-US" altLang="zh-CN" dirty="0"/>
          </a:p>
          <a:p>
            <a:r>
              <a:rPr lang="zh-CN" altLang="zh-CN" dirty="0"/>
              <a:t>虚拟动作模型与</a:t>
            </a:r>
            <a:r>
              <a:rPr lang="en-US" altLang="zh-CN" dirty="0"/>
              <a:t>Plant Simulation</a:t>
            </a:r>
            <a:r>
              <a:rPr lang="zh-CN" altLang="zh-CN" dirty="0"/>
              <a:t>的模型交互</a:t>
            </a:r>
            <a:endParaRPr lang="en-US" altLang="zh-CN" dirty="0"/>
          </a:p>
          <a:p>
            <a:pPr lvl="1"/>
            <a:r>
              <a:rPr lang="zh-CN" altLang="en-US" dirty="0"/>
              <a:t>数字孪生系统的一个功能，就是能对生产系统进行虚拟展示。由于虚拟动作模型本身没有动作逻辑，因此其动作需要外部数据驱动。</a:t>
            </a:r>
            <a:endParaRPr lang="en-US" altLang="zh-CN" dirty="0"/>
          </a:p>
          <a:p>
            <a:pPr lvl="1"/>
            <a:r>
              <a:rPr lang="zh-CN" altLang="en-US" dirty="0"/>
              <a:t>驱动虚拟展示动作的数据源有两种方式，一个是基于实际数据的展示，可以是实时动作跟随，也可以是根据历史数据的回放；另外一个是用外部仿真软件进行驱动，也就是通过</a:t>
            </a:r>
            <a:r>
              <a:rPr lang="en-US" altLang="zh-CN" dirty="0"/>
              <a:t>Plant Simulation</a:t>
            </a:r>
            <a:r>
              <a:rPr lang="zh-CN" altLang="en-US" dirty="0"/>
              <a:t>模型进行生产过程的仿真，其产生的数据驱动</a:t>
            </a:r>
            <a:r>
              <a:rPr lang="en-US" altLang="zh-CN" dirty="0"/>
              <a:t>Unity</a:t>
            </a:r>
            <a:r>
              <a:rPr lang="zh-CN" altLang="en-US" dirty="0"/>
              <a:t>模型进行动作。</a:t>
            </a:r>
            <a:endParaRPr lang="en-US" altLang="zh-CN" dirty="0"/>
          </a:p>
          <a:p>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8435947" y="1169298"/>
          <a:ext cx="2628198" cy="2173276"/>
        </p:xfrm>
        <a:graphic>
          <a:graphicData uri="http://schemas.openxmlformats.org/presentationml/2006/ole">
            <mc:AlternateContent xmlns:mc="http://schemas.openxmlformats.org/markup-compatibility/2006">
              <mc:Choice xmlns:v="urn:schemas-microsoft-com:vml" Requires="v">
                <p:oleObj spid="_x0000_s5131" name="Visio" r:id="rId1" imgW="3416300" imgH="2816225" progId="Visio.Drawing.15">
                  <p:embed/>
                </p:oleObj>
              </mc:Choice>
              <mc:Fallback>
                <p:oleObj name="Visio" r:id="rId1" imgW="3416300" imgH="281622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5947" y="1169298"/>
                        <a:ext cx="2628198" cy="2173276"/>
                      </a:xfrm>
                      <a:prstGeom prst="rect">
                        <a:avLst/>
                      </a:prstGeom>
                      <a:noFill/>
                    </p:spPr>
                  </p:pic>
                </p:oleObj>
              </mc:Fallback>
            </mc:AlternateContent>
          </a:graphicData>
        </a:graphic>
      </p:graphicFrame>
      <p:pic>
        <p:nvPicPr>
          <p:cNvPr id="6" name="图片 5" descr="图示&#10;&#10;描述已自动生成"/>
          <p:cNvPicPr/>
          <p:nvPr/>
        </p:nvPicPr>
        <p:blipFill rotWithShape="1">
          <a:blip r:embed="rId3"/>
          <a:srcRect l="9273" t="5537" r="9698" b="5525"/>
          <a:stretch>
            <a:fillRect/>
          </a:stretch>
        </p:blipFill>
        <p:spPr bwMode="auto">
          <a:xfrm>
            <a:off x="7366924" y="3515427"/>
            <a:ext cx="3913373" cy="304236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数字孪生引擎的实现总体架构（</a:t>
            </a:r>
            <a:r>
              <a:rPr lang="en-US" altLang="zh-CN" dirty="0"/>
              <a:t>1</a:t>
            </a:r>
            <a:r>
              <a:rPr lang="zh-CN" altLang="en-US" dirty="0"/>
              <a:t>）</a:t>
            </a:r>
            <a:endParaRPr lang="zh-CN" altLang="en-US" dirty="0"/>
          </a:p>
        </p:txBody>
      </p:sp>
      <p:sp>
        <p:nvSpPr>
          <p:cNvPr id="3" name="内容占位符 2"/>
          <p:cNvSpPr>
            <a:spLocks noGrp="1"/>
          </p:cNvSpPr>
          <p:nvPr>
            <p:ph idx="1"/>
          </p:nvPr>
        </p:nvSpPr>
        <p:spPr>
          <a:xfrm>
            <a:off x="669925" y="1123950"/>
            <a:ext cx="6807116" cy="5019675"/>
          </a:xfrm>
        </p:spPr>
        <p:txBody>
          <a:bodyPr>
            <a:normAutofit lnSpcReduction="10000"/>
          </a:bodyPr>
          <a:lstStyle/>
          <a:p>
            <a:r>
              <a:rPr lang="zh-CN" altLang="en-US" dirty="0"/>
              <a:t>本案例中数字孪生引擎架构可分为数据层、模型层以及计算交互层，根据系统功能模块的总体方案给出数字孪生引擎的部署方案如图</a:t>
            </a:r>
            <a:r>
              <a:rPr lang="en-US" altLang="zh-CN" dirty="0"/>
              <a:t>7- 36</a:t>
            </a:r>
            <a:r>
              <a:rPr lang="zh-CN" altLang="en-US" dirty="0"/>
              <a:t>所示。其中数字孪生引擎需要根据应用特点部署到不同服务器上。</a:t>
            </a:r>
            <a:endParaRPr lang="en-US" altLang="zh-CN" dirty="0"/>
          </a:p>
          <a:p>
            <a:pPr lvl="1"/>
            <a:r>
              <a:rPr lang="zh-CN" altLang="en-US" dirty="0"/>
              <a:t>数字孪生引擎数据层的部署主要是相关数据存储系统的部署，本案例中选取三种成熟且具有代表性的数据存储系统作为数字孪生引擎的数据层实现，关系型数据存储采用</a:t>
            </a:r>
            <a:r>
              <a:rPr lang="en-US" altLang="zh-CN" dirty="0" err="1"/>
              <a:t>Mysql</a:t>
            </a:r>
            <a:r>
              <a:rPr lang="zh-CN" altLang="en-US" dirty="0"/>
              <a:t>实现， 非关系型数据存储采用</a:t>
            </a:r>
            <a:r>
              <a:rPr lang="en-US" altLang="zh-CN" dirty="0"/>
              <a:t>HBase</a:t>
            </a:r>
            <a:r>
              <a:rPr lang="zh-CN" altLang="en-US" dirty="0"/>
              <a:t>，文件系统采用</a:t>
            </a:r>
            <a:r>
              <a:rPr lang="en-US" altLang="zh-CN" dirty="0"/>
              <a:t>HDFS</a:t>
            </a:r>
            <a:r>
              <a:rPr lang="zh-CN" altLang="en-US" dirty="0"/>
              <a:t>系统。而模型层则是一系列具体算法模型的集合，需要根据具体的需求来构建。</a:t>
            </a:r>
            <a:endParaRPr lang="en-US" altLang="zh-CN" dirty="0"/>
          </a:p>
          <a:p>
            <a:pPr lvl="1"/>
            <a:r>
              <a:rPr lang="zh-CN" altLang="en-US" dirty="0"/>
              <a:t>数字孪生引擎最重要的部署是计算交互层的部署，即智能计算模块和交互驱动模块的部署。智能计算模块可以分为需要依赖大数据框架和无需依赖大数据框架两部分。其中需要大数据软件框架的部分需要部署专门的服务器</a:t>
            </a:r>
            <a:endParaRPr lang="en-US" altLang="zh-CN" dirty="0"/>
          </a:p>
          <a:p>
            <a:endParaRPr lang="en-US" altLang="zh-CN" dirty="0"/>
          </a:p>
          <a:p>
            <a:endParaRPr lang="zh-CN" altLang="en-US" dirty="0"/>
          </a:p>
        </p:txBody>
      </p:sp>
      <p:pic>
        <p:nvPicPr>
          <p:cNvPr id="6" name="图片 5"/>
          <p:cNvPicPr>
            <a:picLocks noChangeAspect="1"/>
          </p:cNvPicPr>
          <p:nvPr/>
        </p:nvPicPr>
        <p:blipFill>
          <a:blip r:embed="rId1"/>
          <a:stretch>
            <a:fillRect/>
          </a:stretch>
        </p:blipFill>
        <p:spPr>
          <a:xfrm>
            <a:off x="7893153" y="2102258"/>
            <a:ext cx="4172075" cy="30630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endParaRPr lang="zh-CN" altLang="en-US" dirty="0"/>
          </a:p>
        </p:txBody>
      </p:sp>
      <p:sp>
        <p:nvSpPr>
          <p:cNvPr id="3" name="内容占位符 2"/>
          <p:cNvSpPr>
            <a:spLocks noGrp="1"/>
          </p:cNvSpPr>
          <p:nvPr>
            <p:ph idx="1"/>
          </p:nvPr>
        </p:nvSpPr>
        <p:spPr/>
        <p:txBody>
          <a:bodyPr/>
          <a:lstStyle/>
          <a:p>
            <a:r>
              <a:rPr lang="en-US" altLang="zh-CN" dirty="0"/>
              <a:t>Unity </a:t>
            </a:r>
            <a:r>
              <a:rPr lang="zh-CN" altLang="en-US" dirty="0"/>
              <a:t>是一款优秀的</a:t>
            </a:r>
            <a:r>
              <a:rPr lang="en-US" altLang="zh-CN" dirty="0"/>
              <a:t>2D/3D</a:t>
            </a:r>
            <a:r>
              <a:rPr lang="zh-CN" altLang="en-US" dirty="0"/>
              <a:t>游戏引擎，使用 </a:t>
            </a:r>
            <a:r>
              <a:rPr lang="en-US" altLang="zh-CN" dirty="0"/>
              <a:t>Unity </a:t>
            </a:r>
            <a:r>
              <a:rPr lang="zh-CN" altLang="en-US" dirty="0"/>
              <a:t>开发的游戏大作层出不穷。如今，</a:t>
            </a:r>
            <a:r>
              <a:rPr lang="en-US" altLang="zh-CN" dirty="0"/>
              <a:t>Unity </a:t>
            </a:r>
            <a:r>
              <a:rPr lang="zh-CN" altLang="en-US" dirty="0"/>
              <a:t>已经不止用来开发游戏，其在电影、工业制造、教学、仿真实验和工程领域也有很多的应用。</a:t>
            </a:r>
            <a:endParaRPr lang="en-US" altLang="zh-CN" dirty="0"/>
          </a:p>
          <a:p>
            <a:r>
              <a:rPr lang="en-US" altLang="zh-CN" dirty="0"/>
              <a:t>Unity</a:t>
            </a:r>
            <a:r>
              <a:rPr lang="zh-CN" altLang="en-US" dirty="0"/>
              <a:t>应用开发的主要特点包括：</a:t>
            </a:r>
            <a:endParaRPr lang="en-US" altLang="zh-CN" dirty="0"/>
          </a:p>
          <a:p>
            <a:pPr lvl="1"/>
            <a:r>
              <a:rPr lang="zh-CN" altLang="en-US" dirty="0"/>
              <a:t>①跨平台支持，所开发应用支持</a:t>
            </a:r>
            <a:r>
              <a:rPr lang="en-US" altLang="zh-CN" dirty="0"/>
              <a:t>Windows</a:t>
            </a:r>
            <a:r>
              <a:rPr lang="zh-CN" altLang="en-US" dirty="0"/>
              <a:t>、</a:t>
            </a:r>
            <a:r>
              <a:rPr lang="en-US" altLang="zh-CN" dirty="0"/>
              <a:t>Mac</a:t>
            </a:r>
            <a:r>
              <a:rPr lang="zh-CN" altLang="en-US" dirty="0"/>
              <a:t>、</a:t>
            </a:r>
            <a:r>
              <a:rPr lang="en-US" altLang="zh-CN" dirty="0"/>
              <a:t>Xbox</a:t>
            </a:r>
            <a:r>
              <a:rPr lang="zh-CN" altLang="en-US" dirty="0"/>
              <a:t>、</a:t>
            </a:r>
            <a:r>
              <a:rPr lang="en-US" altLang="zh-CN" dirty="0"/>
              <a:t>iOS</a:t>
            </a:r>
            <a:r>
              <a:rPr lang="zh-CN" altLang="en-US" dirty="0"/>
              <a:t>、</a:t>
            </a:r>
            <a:r>
              <a:rPr lang="en-US" altLang="zh-CN" dirty="0"/>
              <a:t>Android</a:t>
            </a:r>
            <a:r>
              <a:rPr lang="zh-CN" altLang="en-US" dirty="0"/>
              <a:t>等</a:t>
            </a:r>
            <a:r>
              <a:rPr lang="en-US" altLang="zh-CN" dirty="0"/>
              <a:t>PC</a:t>
            </a:r>
            <a:r>
              <a:rPr lang="zh-CN" altLang="en-US" dirty="0"/>
              <a:t>、移动和主机平台；</a:t>
            </a:r>
            <a:endParaRPr lang="en-US" altLang="zh-CN" dirty="0"/>
          </a:p>
          <a:p>
            <a:pPr lvl="1"/>
            <a:r>
              <a:rPr lang="zh-CN" altLang="en-US" dirty="0"/>
              <a:t>②能构建拟实的场景，</a:t>
            </a:r>
            <a:r>
              <a:rPr lang="en-US" altLang="zh-CN" dirty="0"/>
              <a:t>Unity</a:t>
            </a:r>
            <a:r>
              <a:rPr lang="zh-CN" altLang="en-US" dirty="0"/>
              <a:t>渲染底层支持</a:t>
            </a:r>
            <a:r>
              <a:rPr lang="en-US" altLang="zh-CN" dirty="0"/>
              <a:t>DirectX</a:t>
            </a:r>
            <a:r>
              <a:rPr lang="zh-CN" altLang="en-US" dirty="0"/>
              <a:t>和</a:t>
            </a:r>
            <a:r>
              <a:rPr lang="en-US" altLang="zh-CN" dirty="0"/>
              <a:t>OpenGL</a:t>
            </a:r>
            <a:r>
              <a:rPr lang="zh-CN" altLang="en-US" dirty="0"/>
              <a:t>，支持</a:t>
            </a:r>
            <a:r>
              <a:rPr lang="en-US" altLang="zh-CN" dirty="0"/>
              <a:t>NVIDIA PhysX</a:t>
            </a:r>
            <a:r>
              <a:rPr lang="zh-CN" altLang="en-US" dirty="0"/>
              <a:t>物理引擎，可模拟包含刚体、柔体、关节物理、车辆物理等对象；</a:t>
            </a:r>
            <a:endParaRPr lang="en-US" altLang="zh-CN" dirty="0"/>
          </a:p>
          <a:p>
            <a:pPr lvl="1"/>
            <a:r>
              <a:rPr lang="zh-CN" altLang="en-US" dirty="0"/>
              <a:t>③支持</a:t>
            </a:r>
            <a:r>
              <a:rPr lang="en-US" altLang="zh-CN" dirty="0"/>
              <a:t>VR/AR/MR</a:t>
            </a:r>
            <a:r>
              <a:rPr lang="zh-CN" altLang="en-US" dirty="0"/>
              <a:t>应用，支持</a:t>
            </a:r>
            <a:r>
              <a:rPr lang="en-US" altLang="zh-CN" dirty="0"/>
              <a:t>HTC VIVE</a:t>
            </a:r>
            <a:r>
              <a:rPr lang="zh-CN" altLang="en-US" dirty="0"/>
              <a:t>、</a:t>
            </a:r>
            <a:r>
              <a:rPr lang="en-US" altLang="zh-CN" dirty="0"/>
              <a:t>Microsoft </a:t>
            </a:r>
            <a:r>
              <a:rPr lang="en-US" altLang="zh-CN" dirty="0" err="1"/>
              <a:t>Hololens</a:t>
            </a:r>
            <a:r>
              <a:rPr lang="zh-CN" altLang="en-US" dirty="0"/>
              <a:t>等应用的开发。</a:t>
            </a:r>
            <a:endParaRPr lang="en-US" altLang="zh-CN" dirty="0"/>
          </a:p>
          <a:p>
            <a:r>
              <a:rPr lang="zh-CN" altLang="en-US" dirty="0"/>
              <a:t>本章给出基于</a:t>
            </a:r>
            <a:r>
              <a:rPr lang="en-US" altLang="zh-CN" dirty="0"/>
              <a:t>Unity</a:t>
            </a:r>
            <a:r>
              <a:rPr lang="zh-CN" altLang="en-US" dirty="0"/>
              <a:t>构建一个数字孪生应用的基本方法。</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数字孪生引擎的实现总体架构（</a:t>
            </a:r>
            <a:r>
              <a:rPr lang="en-US" altLang="zh-CN" dirty="0"/>
              <a:t>2</a:t>
            </a:r>
            <a:r>
              <a:rPr lang="zh-CN" altLang="en-US" dirty="0"/>
              <a:t>）</a:t>
            </a:r>
            <a:endParaRPr lang="zh-CN" altLang="en-US" dirty="0"/>
          </a:p>
        </p:txBody>
      </p:sp>
      <p:sp>
        <p:nvSpPr>
          <p:cNvPr id="3" name="内容占位符 2"/>
          <p:cNvSpPr>
            <a:spLocks noGrp="1"/>
          </p:cNvSpPr>
          <p:nvPr>
            <p:ph idx="1"/>
          </p:nvPr>
        </p:nvSpPr>
        <p:spPr>
          <a:xfrm>
            <a:off x="669925" y="1123950"/>
            <a:ext cx="6807116" cy="5019675"/>
          </a:xfrm>
        </p:spPr>
        <p:txBody>
          <a:bodyPr>
            <a:normAutofit/>
          </a:bodyPr>
          <a:lstStyle/>
          <a:p>
            <a:r>
              <a:rPr lang="zh-CN" altLang="en-US" sz="1800" dirty="0"/>
              <a:t>数字孪生引擎与虚拟动作模型交互方案</a:t>
            </a:r>
            <a:endParaRPr lang="zh-CN" altLang="en-US" sz="1800" dirty="0"/>
          </a:p>
          <a:p>
            <a:pPr lvl="1"/>
            <a:r>
              <a:rPr lang="zh-CN" altLang="en-US" sz="1600" dirty="0"/>
              <a:t>由于虚拟动作模型基于</a:t>
            </a:r>
            <a:r>
              <a:rPr lang="en-US" altLang="zh-CN" sz="1600" dirty="0"/>
              <a:t>C#</a:t>
            </a:r>
            <a:r>
              <a:rPr lang="zh-CN" altLang="en-US" sz="1600" dirty="0"/>
              <a:t>和</a:t>
            </a:r>
            <a:r>
              <a:rPr lang="en-US" altLang="zh-CN" sz="1600" dirty="0"/>
              <a:t>Unity</a:t>
            </a:r>
            <a:r>
              <a:rPr lang="zh-CN" altLang="en-US" sz="1600" dirty="0"/>
              <a:t>构建，而数字孪生引擎中部分数据服务基于</a:t>
            </a:r>
            <a:r>
              <a:rPr lang="en-US" altLang="zh-CN" sz="1600" dirty="0"/>
              <a:t>Java</a:t>
            </a:r>
            <a:r>
              <a:rPr lang="zh-CN" altLang="en-US" sz="1600" dirty="0"/>
              <a:t>、</a:t>
            </a:r>
            <a:r>
              <a:rPr lang="en-US" altLang="zh-CN" sz="1600" dirty="0"/>
              <a:t>Python</a:t>
            </a:r>
            <a:r>
              <a:rPr lang="zh-CN" altLang="en-US" sz="1600" dirty="0"/>
              <a:t>等软件平台开发，所以需要虚拟动作模型和数字孪生引擎之间跨语言的交互，本案例考虑两种设计方案，分别是基于消息队列技术</a:t>
            </a:r>
            <a:r>
              <a:rPr lang="en-US" altLang="zh-CN" sz="1600" dirty="0"/>
              <a:t>ActiveMQ</a:t>
            </a:r>
            <a:r>
              <a:rPr lang="zh-CN" altLang="en-US" sz="1600" dirty="0"/>
              <a:t>和</a:t>
            </a:r>
            <a:r>
              <a:rPr lang="en-US" altLang="zh-CN" sz="1600" dirty="0"/>
              <a:t>RPC</a:t>
            </a:r>
            <a:r>
              <a:rPr lang="zh-CN" altLang="en-US" sz="1600" dirty="0"/>
              <a:t>框架</a:t>
            </a:r>
            <a:r>
              <a:rPr lang="en-US" altLang="zh-CN" sz="1600" dirty="0"/>
              <a:t>Thrift</a:t>
            </a:r>
            <a:r>
              <a:rPr lang="zh-CN" altLang="en-US" sz="1600" dirty="0"/>
              <a:t>。</a:t>
            </a:r>
            <a:endParaRPr lang="zh-CN" altLang="en-US" sz="1600" dirty="0"/>
          </a:p>
          <a:p>
            <a:r>
              <a:rPr lang="zh-CN" altLang="en-US" sz="1800" dirty="0"/>
              <a:t>数字孪生引擎与物理单元系统交互方案</a:t>
            </a:r>
            <a:endParaRPr lang="en-US" altLang="zh-CN" sz="1800" dirty="0"/>
          </a:p>
          <a:p>
            <a:pPr lvl="1"/>
            <a:r>
              <a:rPr lang="zh-CN" altLang="zh-CN" sz="1600" dirty="0"/>
              <a:t>数字孪生引擎与实体工厂的交互主要通过交互驱动引擎基于工厂数据采集协议来实现。目前工厂主流数据采集协议主要是</a:t>
            </a:r>
            <a:r>
              <a:rPr lang="en-US" altLang="zh-CN" sz="1600" dirty="0"/>
              <a:t>OPC/OPC UA</a:t>
            </a:r>
            <a:r>
              <a:rPr lang="zh-CN" altLang="zh-CN" sz="1600" dirty="0"/>
              <a:t>。</a:t>
            </a:r>
            <a:endParaRPr lang="en-US" altLang="zh-CN" sz="1600" dirty="0"/>
          </a:p>
          <a:p>
            <a:pPr lvl="1"/>
            <a:r>
              <a:rPr lang="zh-CN" altLang="zh-CN" sz="1600" dirty="0"/>
              <a:t>本案例中为了增加通用性，在</a:t>
            </a:r>
            <a:r>
              <a:rPr lang="en-US" altLang="zh-CN" sz="1600" dirty="0"/>
              <a:t>OPC Server</a:t>
            </a:r>
            <a:r>
              <a:rPr lang="zh-CN" altLang="zh-CN" sz="1600" dirty="0"/>
              <a:t>和</a:t>
            </a:r>
            <a:r>
              <a:rPr lang="en-US" altLang="zh-CN" sz="1600" dirty="0"/>
              <a:t>Unity</a:t>
            </a:r>
            <a:r>
              <a:rPr lang="zh-CN" altLang="zh-CN" sz="1600" dirty="0"/>
              <a:t>应用之间增加了一个</a:t>
            </a:r>
            <a:r>
              <a:rPr lang="en-US" altLang="zh-CN" sz="1600" dirty="0"/>
              <a:t>OPC</a:t>
            </a:r>
            <a:r>
              <a:rPr lang="zh-CN" altLang="zh-CN" sz="1600" dirty="0"/>
              <a:t>通信转换器，通过一个</a:t>
            </a:r>
            <a:r>
              <a:rPr lang="en-US" altLang="zh-CN" sz="1600" dirty="0"/>
              <a:t>OPC</a:t>
            </a:r>
            <a:r>
              <a:rPr lang="zh-CN" altLang="zh-CN" sz="1600" dirty="0"/>
              <a:t>通信转换器来来设计基于</a:t>
            </a:r>
            <a:r>
              <a:rPr lang="en-US" altLang="zh-CN" sz="1600" dirty="0"/>
              <a:t>C#</a:t>
            </a:r>
            <a:r>
              <a:rPr lang="zh-CN" altLang="zh-CN" sz="1600" dirty="0"/>
              <a:t>和</a:t>
            </a:r>
            <a:r>
              <a:rPr lang="en-US" altLang="zh-CN" sz="1600" dirty="0"/>
              <a:t>Unity</a:t>
            </a:r>
            <a:r>
              <a:rPr lang="zh-CN" altLang="zh-CN" sz="1600" dirty="0"/>
              <a:t>开发的交互驱动引擎。</a:t>
            </a:r>
            <a:endParaRPr lang="en-US" altLang="zh-CN" sz="1600" dirty="0"/>
          </a:p>
          <a:p>
            <a:endParaRPr lang="en-US" altLang="zh-CN" sz="1800" dirty="0"/>
          </a:p>
          <a:p>
            <a:endParaRPr lang="zh-CN" altLang="en-US" sz="1800" dirty="0"/>
          </a:p>
        </p:txBody>
      </p:sp>
      <p:pic>
        <p:nvPicPr>
          <p:cNvPr id="6" name="图片 5"/>
          <p:cNvPicPr>
            <a:picLocks noChangeAspect="1"/>
          </p:cNvPicPr>
          <p:nvPr/>
        </p:nvPicPr>
        <p:blipFill>
          <a:blip r:embed="rId1"/>
          <a:stretch>
            <a:fillRect/>
          </a:stretch>
        </p:blipFill>
        <p:spPr>
          <a:xfrm>
            <a:off x="7735358" y="1341607"/>
            <a:ext cx="4172075" cy="3063058"/>
          </a:xfrm>
          <a:prstGeom prst="rect">
            <a:avLst/>
          </a:prstGeom>
        </p:spPr>
      </p:pic>
      <p:graphicFrame>
        <p:nvGraphicFramePr>
          <p:cNvPr id="5" name="对象 4"/>
          <p:cNvGraphicFramePr>
            <a:graphicFrameLocks noChangeAspect="1"/>
          </p:cNvGraphicFramePr>
          <p:nvPr/>
        </p:nvGraphicFramePr>
        <p:xfrm>
          <a:off x="1460612" y="5299075"/>
          <a:ext cx="5268913" cy="844550"/>
        </p:xfrm>
        <a:graphic>
          <a:graphicData uri="http://schemas.openxmlformats.org/presentationml/2006/ole">
            <mc:AlternateContent xmlns:mc="http://schemas.openxmlformats.org/markup-compatibility/2006">
              <mc:Choice xmlns:v="urn:schemas-microsoft-com:vml" Requires="v">
                <p:oleObj spid="_x0000_s7179" name="Visio" r:id="rId2" imgW="6035040" imgH="965835" progId="Visio.Drawing.15">
                  <p:embed/>
                </p:oleObj>
              </mc:Choice>
              <mc:Fallback>
                <p:oleObj name="Visio" r:id="rId2" imgW="6035040" imgH="965835"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612" y="5299075"/>
                        <a:ext cx="526891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数字孪生引擎的实现总体架构（</a:t>
            </a:r>
            <a:r>
              <a:rPr lang="en-US" altLang="zh-CN" dirty="0"/>
              <a:t>3</a:t>
            </a:r>
            <a:r>
              <a:rPr lang="zh-CN" altLang="en-US" dirty="0"/>
              <a:t>）</a:t>
            </a:r>
            <a:endParaRPr lang="zh-CN" altLang="en-US" dirty="0"/>
          </a:p>
        </p:txBody>
      </p:sp>
      <p:sp>
        <p:nvSpPr>
          <p:cNvPr id="3" name="内容占位符 2"/>
          <p:cNvSpPr>
            <a:spLocks noGrp="1"/>
          </p:cNvSpPr>
          <p:nvPr>
            <p:ph idx="1"/>
          </p:nvPr>
        </p:nvSpPr>
        <p:spPr>
          <a:xfrm>
            <a:off x="669925" y="1123950"/>
            <a:ext cx="5670185" cy="5019675"/>
          </a:xfrm>
        </p:spPr>
        <p:txBody>
          <a:bodyPr>
            <a:normAutofit/>
          </a:bodyPr>
          <a:lstStyle/>
          <a:p>
            <a:r>
              <a:rPr lang="zh-CN" altLang="en-US" sz="1800" dirty="0"/>
              <a:t>数字孪生引擎与外部软件系统交互方案</a:t>
            </a:r>
            <a:endParaRPr lang="zh-CN" altLang="en-US" sz="1800" dirty="0"/>
          </a:p>
          <a:p>
            <a:pPr lvl="1"/>
            <a:r>
              <a:rPr lang="zh-CN" altLang="en-US" sz="1600" dirty="0"/>
              <a:t>数字孪生引擎需要与外部软件进行集成，外部软件主要包括仿真软件系统（物流仿真软件等）、制造执行系统、产品研发系统（</a:t>
            </a:r>
            <a:r>
              <a:rPr lang="en-US" altLang="zh-CN" sz="1600" dirty="0"/>
              <a:t>PLM</a:t>
            </a:r>
            <a:r>
              <a:rPr lang="zh-CN" altLang="en-US" sz="1600" dirty="0"/>
              <a:t>）、自动化物流系统。</a:t>
            </a:r>
            <a:endParaRPr lang="en-US" altLang="zh-CN" sz="1600" dirty="0"/>
          </a:p>
          <a:p>
            <a:pPr lvl="1"/>
            <a:r>
              <a:rPr lang="zh-CN" altLang="en-US" sz="1600" dirty="0"/>
              <a:t>为了避免对数据库的直接操作可能引起的数据不一致问题，数字孪生引擎优先考虑通过</a:t>
            </a:r>
            <a:r>
              <a:rPr lang="en-US" altLang="zh-CN" sz="1600" dirty="0" err="1"/>
              <a:t>WebService</a:t>
            </a:r>
            <a:r>
              <a:rPr lang="zh-CN" altLang="en-US" sz="1600" dirty="0"/>
              <a:t>接口进行数据交互，如可以采用</a:t>
            </a:r>
            <a:r>
              <a:rPr lang="en-US" altLang="zh-CN" sz="1600" dirty="0"/>
              <a:t>SOAP</a:t>
            </a:r>
            <a:r>
              <a:rPr lang="zh-CN" altLang="en-US" sz="1600" dirty="0"/>
              <a:t>、</a:t>
            </a:r>
            <a:r>
              <a:rPr lang="en-US" altLang="zh-CN" sz="1600" dirty="0"/>
              <a:t>RESTful</a:t>
            </a:r>
            <a:r>
              <a:rPr lang="zh-CN" altLang="en-US" sz="1600" dirty="0"/>
              <a:t>等</a:t>
            </a:r>
            <a:r>
              <a:rPr lang="en-US" altLang="zh-CN" sz="1600" dirty="0"/>
              <a:t>SOA</a:t>
            </a:r>
            <a:r>
              <a:rPr lang="zh-CN" altLang="en-US" sz="1600" dirty="0"/>
              <a:t>接口。</a:t>
            </a:r>
            <a:endParaRPr lang="en-US" altLang="zh-CN" sz="1600" dirty="0"/>
          </a:p>
          <a:p>
            <a:r>
              <a:rPr lang="zh-CN" altLang="en-US" sz="1800" dirty="0"/>
              <a:t>智能计算模块实现方案设计</a:t>
            </a:r>
            <a:endParaRPr lang="en-US" altLang="zh-CN" sz="1800" dirty="0"/>
          </a:p>
          <a:p>
            <a:pPr lvl="1"/>
            <a:r>
              <a:rPr lang="zh-CN" altLang="en-US" sz="1600" dirty="0"/>
              <a:t>智能计算模块是数字孪生车间系统的计算中台，承载着数据分析计算的重任。据此设计了智能计算模块的流程图，如图</a:t>
            </a:r>
            <a:r>
              <a:rPr lang="en-US" altLang="zh-CN" sz="1600" dirty="0"/>
              <a:t>7- 40</a:t>
            </a:r>
            <a:r>
              <a:rPr lang="zh-CN" altLang="en-US" sz="1600" dirty="0"/>
              <a:t>所示</a:t>
            </a:r>
            <a:endParaRPr lang="zh-CN" altLang="en-US" sz="1600" dirty="0"/>
          </a:p>
        </p:txBody>
      </p:sp>
      <p:pic>
        <p:nvPicPr>
          <p:cNvPr id="8" name="图片 7"/>
          <p:cNvPicPr>
            <a:picLocks noChangeAspect="1"/>
          </p:cNvPicPr>
          <p:nvPr/>
        </p:nvPicPr>
        <p:blipFill>
          <a:blip r:embed="rId1"/>
          <a:stretch>
            <a:fillRect/>
          </a:stretch>
        </p:blipFill>
        <p:spPr>
          <a:xfrm>
            <a:off x="7034521" y="1806796"/>
            <a:ext cx="4985004" cy="34305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 </a:t>
            </a:r>
            <a:r>
              <a:rPr lang="zh-CN" altLang="en-US" dirty="0"/>
              <a:t>数字孪生生产系统中</a:t>
            </a:r>
            <a:r>
              <a:rPr lang="en-US" altLang="zh-CN" dirty="0"/>
              <a:t>VR/AR</a:t>
            </a:r>
            <a:r>
              <a:rPr lang="zh-CN" altLang="en-US" dirty="0"/>
              <a:t>可视化应用</a:t>
            </a:r>
            <a:endParaRPr lang="zh-CN" altLang="en-US" dirty="0"/>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VR/AR/MR</a:t>
            </a:r>
            <a:r>
              <a:rPr lang="zh-CN" altLang="en-US" dirty="0"/>
              <a:t>是数字孪生必需的吗？</a:t>
            </a:r>
            <a:endParaRPr lang="zh-CN" altLang="en-US" dirty="0"/>
          </a:p>
        </p:txBody>
      </p:sp>
      <p:sp>
        <p:nvSpPr>
          <p:cNvPr id="3" name="内容占位符 2"/>
          <p:cNvSpPr>
            <a:spLocks noGrp="1"/>
          </p:cNvSpPr>
          <p:nvPr>
            <p:ph idx="1"/>
          </p:nvPr>
        </p:nvSpPr>
        <p:spPr/>
        <p:txBody>
          <a:bodyPr/>
          <a:lstStyle/>
          <a:p>
            <a:r>
              <a:rPr lang="zh-CN" altLang="en-US" dirty="0"/>
              <a:t>随着移动计算、图形处理等计算机技术的发展，虚拟现实（</a:t>
            </a:r>
            <a:r>
              <a:rPr lang="en-US" altLang="zh-CN" dirty="0"/>
              <a:t>VR</a:t>
            </a:r>
            <a:r>
              <a:rPr lang="zh-CN" altLang="en-US" dirty="0"/>
              <a:t>）、增强现实（</a:t>
            </a:r>
            <a:r>
              <a:rPr lang="en-US" altLang="zh-CN" dirty="0"/>
              <a:t>AR</a:t>
            </a:r>
            <a:r>
              <a:rPr lang="zh-CN" altLang="en-US" dirty="0"/>
              <a:t>）在游戏、展览、产品概念设计、教育等领域越来越普遍地得到应用。</a:t>
            </a:r>
            <a:r>
              <a:rPr lang="en-US" altLang="zh-CN" dirty="0"/>
              <a:t>VR/AR</a:t>
            </a:r>
            <a:r>
              <a:rPr lang="zh-CN" altLang="en-US" dirty="0"/>
              <a:t>技术也推动了数字孪生技术的发展，并且为数字孪生中模型展示、人机交互提供了新的手段，甚至很多人认为，数字孪生就需要</a:t>
            </a:r>
            <a:r>
              <a:rPr lang="en-US" altLang="zh-CN" dirty="0"/>
              <a:t>VR/AR</a:t>
            </a:r>
            <a:r>
              <a:rPr lang="zh-CN" altLang="en-US" dirty="0"/>
              <a:t>，否则就不是一个真正的虚拟重现。</a:t>
            </a:r>
            <a:endParaRPr lang="en-US" altLang="zh-CN" dirty="0"/>
          </a:p>
          <a:p>
            <a:r>
              <a:rPr lang="zh-CN" altLang="en-US" dirty="0"/>
              <a:t>数字孪生重点在于虚拟空间对物理实体的真实映射，这个</a:t>
            </a:r>
            <a:r>
              <a:rPr lang="zh-CN" altLang="en-US" dirty="0">
                <a:solidFill>
                  <a:srgbClr val="FF0000"/>
                </a:solidFill>
              </a:rPr>
              <a:t>映射不一定要用</a:t>
            </a:r>
            <a:r>
              <a:rPr lang="en-US" altLang="zh-CN" dirty="0">
                <a:solidFill>
                  <a:srgbClr val="FF0000"/>
                </a:solidFill>
              </a:rPr>
              <a:t>VR/AR</a:t>
            </a:r>
            <a:r>
              <a:rPr lang="zh-CN" altLang="en-US" dirty="0">
                <a:solidFill>
                  <a:srgbClr val="FF0000"/>
                </a:solidFill>
              </a:rPr>
              <a:t>或者</a:t>
            </a:r>
            <a:r>
              <a:rPr lang="en-US" altLang="zh-CN" dirty="0">
                <a:solidFill>
                  <a:srgbClr val="FF0000"/>
                </a:solidFill>
              </a:rPr>
              <a:t>MR</a:t>
            </a:r>
            <a:r>
              <a:rPr lang="zh-CN" altLang="en-US" dirty="0">
                <a:solidFill>
                  <a:srgbClr val="FF0000"/>
                </a:solidFill>
              </a:rPr>
              <a:t>技术</a:t>
            </a:r>
            <a:r>
              <a:rPr lang="zh-CN" altLang="en-US" dirty="0"/>
              <a:t>，甚至某些场合，不用三维模型，也能完成数字孪生系统的大部分功能。</a:t>
            </a:r>
            <a:endParaRPr lang="en-US" altLang="zh-CN" dirty="0"/>
          </a:p>
          <a:p>
            <a:r>
              <a:rPr lang="zh-CN" altLang="en-US" dirty="0"/>
              <a:t>但是，数字孪生要发挥真正的效果，一个拟实的三维场景是不可缺少的。三维空间模型给用户的信息远远大于二维报表或者图纸，而</a:t>
            </a:r>
            <a:r>
              <a:rPr lang="en-US" altLang="zh-CN" dirty="0"/>
              <a:t>VR/AR/MR</a:t>
            </a:r>
            <a:r>
              <a:rPr lang="zh-CN" altLang="en-US" dirty="0"/>
              <a:t>的应用，能提高人机交互能力，改变人机交互方式，更加能发挥数字孪生的效果。</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生产系统中可视化应用需求分析</a:t>
            </a:r>
            <a:endParaRPr lang="zh-CN" altLang="en-US" dirty="0"/>
          </a:p>
        </p:txBody>
      </p:sp>
      <p:sp>
        <p:nvSpPr>
          <p:cNvPr id="3" name="内容占位符 2"/>
          <p:cNvSpPr>
            <a:spLocks noGrp="1"/>
          </p:cNvSpPr>
          <p:nvPr>
            <p:ph idx="1"/>
          </p:nvPr>
        </p:nvSpPr>
        <p:spPr/>
        <p:txBody>
          <a:bodyPr>
            <a:normAutofit/>
          </a:bodyPr>
          <a:lstStyle/>
          <a:p>
            <a:r>
              <a:rPr lang="zh-CN" altLang="zh-CN" dirty="0"/>
              <a:t>结合</a:t>
            </a:r>
            <a:r>
              <a:rPr lang="en-US" altLang="zh-CN" dirty="0"/>
              <a:t>ISA-95</a:t>
            </a:r>
            <a:r>
              <a:rPr lang="zh-CN" altLang="zh-CN" dirty="0"/>
              <a:t>标准中的制造运行管理（</a:t>
            </a:r>
            <a:r>
              <a:rPr lang="en-US" altLang="zh-CN" dirty="0"/>
              <a:t>MOM</a:t>
            </a:r>
            <a:r>
              <a:rPr lang="zh-CN" altLang="zh-CN" dirty="0"/>
              <a:t>）内容看，车间生产可视化系统需具备对数字化车间的生产运行、维护运行、质量运行和库存运行状态进行可视化指导</a:t>
            </a:r>
            <a:endParaRPr lang="en-US" altLang="zh-CN" dirty="0"/>
          </a:p>
          <a:p>
            <a:pPr lvl="1"/>
            <a:r>
              <a:rPr lang="zh-CN" altLang="zh-CN" dirty="0"/>
              <a:t>（</a:t>
            </a:r>
            <a:r>
              <a:rPr lang="en-US" altLang="zh-CN" dirty="0"/>
              <a:t>1</a:t>
            </a:r>
            <a:r>
              <a:rPr lang="zh-CN" altLang="zh-CN" dirty="0"/>
              <a:t>）生产任务与进度指导功能</a:t>
            </a:r>
            <a:endParaRPr lang="en-US" altLang="zh-CN" dirty="0"/>
          </a:p>
          <a:p>
            <a:pPr lvl="1"/>
            <a:r>
              <a:rPr lang="zh-CN" altLang="zh-CN" dirty="0"/>
              <a:t>（</a:t>
            </a:r>
            <a:r>
              <a:rPr lang="en-US" altLang="zh-CN" dirty="0"/>
              <a:t>2</a:t>
            </a:r>
            <a:r>
              <a:rPr lang="zh-CN" altLang="zh-CN" dirty="0"/>
              <a:t>）实时物流规划和配送指导功能</a:t>
            </a:r>
            <a:endParaRPr lang="en-US" altLang="zh-CN" dirty="0"/>
          </a:p>
          <a:p>
            <a:pPr lvl="1"/>
            <a:r>
              <a:rPr lang="zh-CN" altLang="zh-CN" dirty="0"/>
              <a:t>（</a:t>
            </a:r>
            <a:r>
              <a:rPr lang="en-US" altLang="zh-CN" dirty="0"/>
              <a:t>3</a:t>
            </a:r>
            <a:r>
              <a:rPr lang="zh-CN" altLang="zh-CN" dirty="0"/>
              <a:t>）设备故障重放功能</a:t>
            </a:r>
            <a:endParaRPr lang="zh-CN" altLang="zh-CN" dirty="0"/>
          </a:p>
          <a:p>
            <a:pPr lvl="1"/>
            <a:r>
              <a:rPr lang="zh-CN" altLang="zh-CN" dirty="0"/>
              <a:t>（</a:t>
            </a:r>
            <a:r>
              <a:rPr lang="en-US" altLang="zh-CN" dirty="0"/>
              <a:t>4</a:t>
            </a:r>
            <a:r>
              <a:rPr lang="zh-CN" altLang="zh-CN" dirty="0"/>
              <a:t>）远程诊断及维修指导功能</a:t>
            </a:r>
            <a:endParaRPr lang="zh-CN" altLang="zh-CN" dirty="0"/>
          </a:p>
          <a:p>
            <a:pPr lvl="1"/>
            <a:r>
              <a:rPr lang="zh-CN" altLang="zh-CN" dirty="0"/>
              <a:t>（</a:t>
            </a:r>
            <a:r>
              <a:rPr lang="en-US" altLang="zh-CN" dirty="0"/>
              <a:t>5</a:t>
            </a:r>
            <a:r>
              <a:rPr lang="zh-CN" altLang="zh-CN" dirty="0"/>
              <a:t>）设备管理功能</a:t>
            </a:r>
            <a:endParaRPr lang="zh-CN" altLang="zh-CN" dirty="0"/>
          </a:p>
          <a:p>
            <a:pPr lvl="1"/>
            <a:r>
              <a:rPr lang="zh-CN" altLang="zh-CN" dirty="0"/>
              <a:t>（</a:t>
            </a:r>
            <a:r>
              <a:rPr lang="en-US" altLang="zh-CN" dirty="0"/>
              <a:t>6</a:t>
            </a:r>
            <a:r>
              <a:rPr lang="zh-CN" altLang="zh-CN" dirty="0"/>
              <a:t>）库存运行管理</a:t>
            </a:r>
            <a:endParaRPr lang="zh-CN" altLang="zh-CN" dirty="0"/>
          </a:p>
          <a:p>
            <a:pPr lvl="1"/>
            <a:r>
              <a:rPr lang="zh-CN" altLang="zh-CN" dirty="0"/>
              <a:t>（</a:t>
            </a:r>
            <a:r>
              <a:rPr lang="en-US" altLang="zh-CN" dirty="0"/>
              <a:t>7</a:t>
            </a:r>
            <a:r>
              <a:rPr lang="zh-CN" altLang="zh-CN" dirty="0"/>
              <a:t>）质量运行管理</a:t>
            </a:r>
            <a:endParaRPr lang="zh-CN" altLang="zh-CN" dirty="0"/>
          </a:p>
          <a:p>
            <a:pPr lvl="1"/>
            <a:r>
              <a:rPr lang="zh-CN" altLang="zh-CN" dirty="0"/>
              <a:t>（</a:t>
            </a:r>
            <a:r>
              <a:rPr lang="en-US" altLang="zh-CN" dirty="0"/>
              <a:t>8</a:t>
            </a:r>
            <a:r>
              <a:rPr lang="zh-CN" altLang="zh-CN" dirty="0"/>
              <a:t>）装配作业指导功能</a:t>
            </a:r>
            <a:endParaRPr lang="zh-CN" altLang="zh-CN" dirty="0"/>
          </a:p>
          <a:p>
            <a:pPr lvl="1"/>
            <a:r>
              <a:rPr lang="zh-CN" altLang="zh-CN" dirty="0"/>
              <a:t>（</a:t>
            </a:r>
            <a:r>
              <a:rPr lang="en-US" altLang="zh-CN" dirty="0"/>
              <a:t>9</a:t>
            </a:r>
            <a:r>
              <a:rPr lang="zh-CN" altLang="zh-CN" dirty="0"/>
              <a:t>）远程作业指导功能</a:t>
            </a:r>
            <a:endParaRPr lang="zh-CN" altLang="zh-CN" dirty="0"/>
          </a:p>
          <a:p>
            <a:pPr lvl="1"/>
            <a:r>
              <a:rPr lang="zh-CN" altLang="zh-CN" dirty="0"/>
              <a:t>（</a:t>
            </a:r>
            <a:r>
              <a:rPr lang="en-US" altLang="zh-CN" dirty="0"/>
              <a:t>10</a:t>
            </a:r>
            <a:r>
              <a:rPr lang="zh-CN" altLang="zh-CN" dirty="0"/>
              <a:t>）操作员工培训功能</a:t>
            </a:r>
            <a:endParaRPr lang="zh-CN" altLang="zh-CN" dirty="0"/>
          </a:p>
          <a:p>
            <a:endParaRPr lang="zh-CN" altLang="zh-CN" dirty="0"/>
          </a:p>
          <a:p>
            <a:endParaRPr lang="zh-CN" altLang="en-US" dirty="0"/>
          </a:p>
        </p:txBody>
      </p:sp>
      <p:pic>
        <p:nvPicPr>
          <p:cNvPr id="6" name="图片 5"/>
          <p:cNvPicPr>
            <a:picLocks noChangeAspect="1"/>
          </p:cNvPicPr>
          <p:nvPr/>
        </p:nvPicPr>
        <p:blipFill>
          <a:blip r:embed="rId1"/>
          <a:stretch>
            <a:fillRect/>
          </a:stretch>
        </p:blipFill>
        <p:spPr>
          <a:xfrm>
            <a:off x="6160696" y="2584859"/>
            <a:ext cx="5276088" cy="31043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数字孪生生产系统</a:t>
            </a:r>
            <a:r>
              <a:rPr lang="en-US" altLang="zh-CN" dirty="0"/>
              <a:t>AR/VR</a:t>
            </a:r>
            <a:r>
              <a:rPr lang="zh-CN" altLang="en-US" dirty="0"/>
              <a:t>应用架构</a:t>
            </a:r>
            <a:endParaRPr lang="zh-CN" altLang="en-US" dirty="0"/>
          </a:p>
        </p:txBody>
      </p:sp>
      <p:sp>
        <p:nvSpPr>
          <p:cNvPr id="3" name="内容占位符 2"/>
          <p:cNvSpPr>
            <a:spLocks noGrp="1"/>
          </p:cNvSpPr>
          <p:nvPr>
            <p:ph idx="1"/>
          </p:nvPr>
        </p:nvSpPr>
        <p:spPr>
          <a:xfrm>
            <a:off x="669925" y="1123950"/>
            <a:ext cx="3436784" cy="5019675"/>
          </a:xfrm>
        </p:spPr>
        <p:txBody>
          <a:bodyPr/>
          <a:lstStyle/>
          <a:p>
            <a:r>
              <a:rPr lang="zh-CN" altLang="en-US" dirty="0"/>
              <a:t>基于</a:t>
            </a:r>
            <a:r>
              <a:rPr lang="en-US" altLang="zh-CN" dirty="0"/>
              <a:t>CPS</a:t>
            </a:r>
            <a:r>
              <a:rPr lang="zh-CN" altLang="en-US" dirty="0"/>
              <a:t>思想，并参照第</a:t>
            </a:r>
            <a:r>
              <a:rPr lang="en-US" altLang="zh-CN" dirty="0"/>
              <a:t>4</a:t>
            </a:r>
            <a:r>
              <a:rPr lang="zh-CN" altLang="en-US" dirty="0"/>
              <a:t>章的制造数字孪生系统框架设计了基于数字孪生生产系统的</a:t>
            </a:r>
            <a:r>
              <a:rPr lang="en-US" altLang="zh-CN" dirty="0"/>
              <a:t>AR/VR</a:t>
            </a:r>
            <a:r>
              <a:rPr lang="zh-CN" altLang="en-US" dirty="0"/>
              <a:t>应用框架，如图</a:t>
            </a:r>
            <a:r>
              <a:rPr lang="en-US" altLang="zh-CN" dirty="0"/>
              <a:t>7- 47</a:t>
            </a:r>
            <a:r>
              <a:rPr lang="zh-CN" altLang="en-US" dirty="0"/>
              <a:t>所示。该框架基于增强现实技术与虚拟现实技术对车间的信息透明化并进行精准指导车间生产活动，并由</a:t>
            </a:r>
            <a:r>
              <a:rPr lang="en-US" altLang="zh-CN" dirty="0"/>
              <a:t>3</a:t>
            </a:r>
            <a:r>
              <a:rPr lang="zh-CN" altLang="en-US" dirty="0"/>
              <a:t>个部分组成，分别为物理层、数字孪生引擎层、基于</a:t>
            </a:r>
            <a:r>
              <a:rPr lang="en-US" altLang="zh-CN" dirty="0"/>
              <a:t>AR/VR</a:t>
            </a:r>
            <a:r>
              <a:rPr lang="zh-CN" altLang="en-US" dirty="0"/>
              <a:t>的数字孪生服务层。</a:t>
            </a:r>
            <a:endParaRPr lang="zh-CN" altLang="en-US" dirty="0"/>
          </a:p>
        </p:txBody>
      </p:sp>
      <p:pic>
        <p:nvPicPr>
          <p:cNvPr id="4" name="图片 3"/>
          <p:cNvPicPr>
            <a:picLocks noChangeAspect="1"/>
          </p:cNvPicPr>
          <p:nvPr/>
        </p:nvPicPr>
        <p:blipFill>
          <a:blip r:embed="rId1"/>
          <a:stretch>
            <a:fillRect/>
          </a:stretch>
        </p:blipFill>
        <p:spPr>
          <a:xfrm>
            <a:off x="5048059" y="1123950"/>
            <a:ext cx="6472428" cy="53568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a:t>
            </a:r>
            <a:r>
              <a:rPr lang="zh-CN" altLang="en-US" dirty="0"/>
              <a:t>技术在生产管理功能中的应用</a:t>
            </a:r>
            <a:endParaRPr lang="zh-CN" altLang="en-US" dirty="0"/>
          </a:p>
        </p:txBody>
      </p:sp>
      <p:sp>
        <p:nvSpPr>
          <p:cNvPr id="3" name="内容占位符 2"/>
          <p:cNvSpPr>
            <a:spLocks noGrp="1"/>
          </p:cNvSpPr>
          <p:nvPr>
            <p:ph idx="1"/>
          </p:nvPr>
        </p:nvSpPr>
        <p:spPr>
          <a:xfrm>
            <a:off x="669924" y="1123950"/>
            <a:ext cx="5257491" cy="5019675"/>
          </a:xfrm>
        </p:spPr>
        <p:txBody>
          <a:bodyPr/>
          <a:lstStyle/>
          <a:p>
            <a:r>
              <a:rPr lang="zh-CN" altLang="en-US" dirty="0"/>
              <a:t>如图</a:t>
            </a:r>
            <a:r>
              <a:rPr lang="en-US" altLang="zh-CN" dirty="0"/>
              <a:t>7- 48</a:t>
            </a:r>
            <a:r>
              <a:rPr lang="zh-CN" altLang="en-US" dirty="0"/>
              <a:t>所示为车间生产可视化系统在车间物流管理功能领域的应用框架。基于</a:t>
            </a:r>
            <a:r>
              <a:rPr lang="en-US" altLang="zh-CN" dirty="0"/>
              <a:t>AR</a:t>
            </a:r>
            <a:r>
              <a:rPr lang="zh-CN" altLang="en-US" dirty="0"/>
              <a:t>的生产管理模块可实现对数字化车间的设备、物流、质量以及维护管理的可视化功能。</a:t>
            </a:r>
            <a:endParaRPr lang="en-US" altLang="zh-CN" dirty="0"/>
          </a:p>
          <a:p>
            <a:r>
              <a:rPr lang="zh-CN" altLang="en-US" dirty="0"/>
              <a:t>典型应用包括：</a:t>
            </a:r>
            <a:endParaRPr lang="en-US" altLang="zh-CN" dirty="0"/>
          </a:p>
          <a:p>
            <a:pPr lvl="1"/>
            <a:r>
              <a:rPr lang="zh-CN" altLang="zh-CN" dirty="0"/>
              <a:t>基于</a:t>
            </a:r>
            <a:r>
              <a:rPr lang="en-US" altLang="zh-CN" dirty="0"/>
              <a:t>AR</a:t>
            </a:r>
            <a:r>
              <a:rPr lang="zh-CN" altLang="zh-CN" dirty="0"/>
              <a:t>的设备管理功能</a:t>
            </a:r>
            <a:endParaRPr lang="en-US" altLang="zh-CN" dirty="0"/>
          </a:p>
          <a:p>
            <a:pPr lvl="1"/>
            <a:r>
              <a:rPr lang="zh-CN" altLang="en-US" dirty="0"/>
              <a:t>基于</a:t>
            </a:r>
            <a:r>
              <a:rPr lang="en-US" altLang="zh-CN" dirty="0"/>
              <a:t>AR</a:t>
            </a:r>
            <a:r>
              <a:rPr lang="zh-CN" altLang="en-US" dirty="0"/>
              <a:t>的物流管理功能</a:t>
            </a:r>
            <a:endParaRPr lang="en-US" altLang="zh-CN" dirty="0"/>
          </a:p>
          <a:p>
            <a:endParaRPr lang="zh-CN" altLang="en-US" dirty="0"/>
          </a:p>
        </p:txBody>
      </p:sp>
      <p:pic>
        <p:nvPicPr>
          <p:cNvPr id="6" name="图片 5"/>
          <p:cNvPicPr>
            <a:picLocks noChangeAspect="1"/>
          </p:cNvPicPr>
          <p:nvPr/>
        </p:nvPicPr>
        <p:blipFill>
          <a:blip r:embed="rId1"/>
          <a:stretch>
            <a:fillRect/>
          </a:stretch>
        </p:blipFill>
        <p:spPr>
          <a:xfrm>
            <a:off x="7219768" y="1028700"/>
            <a:ext cx="4120896" cy="539343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融合室内定位技术的</a:t>
            </a:r>
            <a:r>
              <a:rPr lang="en-US" altLang="zh-CN" dirty="0"/>
              <a:t>AR</a:t>
            </a:r>
            <a:r>
              <a:rPr lang="zh-CN" altLang="en-US" dirty="0"/>
              <a:t>应用方法</a:t>
            </a:r>
            <a:endParaRPr lang="zh-CN" altLang="en-US" dirty="0"/>
          </a:p>
        </p:txBody>
      </p:sp>
      <p:sp>
        <p:nvSpPr>
          <p:cNvPr id="3" name="内容占位符 2"/>
          <p:cNvSpPr>
            <a:spLocks noGrp="1"/>
          </p:cNvSpPr>
          <p:nvPr>
            <p:ph idx="1"/>
          </p:nvPr>
        </p:nvSpPr>
        <p:spPr>
          <a:xfrm>
            <a:off x="669925" y="1123950"/>
            <a:ext cx="7822666" cy="5019675"/>
          </a:xfrm>
        </p:spPr>
        <p:txBody>
          <a:bodyPr>
            <a:normAutofit fontScale="85000" lnSpcReduction="20000"/>
          </a:bodyPr>
          <a:lstStyle/>
          <a:p>
            <a:r>
              <a:rPr lang="zh-CN" altLang="en-US" dirty="0"/>
              <a:t>传统的增强现实技术多采用</a:t>
            </a:r>
            <a:r>
              <a:rPr lang="en-US" altLang="zh-CN" dirty="0"/>
              <a:t>AR</a:t>
            </a:r>
            <a:r>
              <a:rPr lang="zh-CN" altLang="en-US" dirty="0"/>
              <a:t>识图方式，</a:t>
            </a:r>
            <a:r>
              <a:rPr lang="en-US" altLang="zh-CN" dirty="0"/>
              <a:t>AR</a:t>
            </a:r>
            <a:r>
              <a:rPr lang="zh-CN" altLang="en-US" dirty="0"/>
              <a:t>识图方式实现三维注册的标记式（</a:t>
            </a:r>
            <a:r>
              <a:rPr lang="en-US" altLang="zh-CN" dirty="0"/>
              <a:t>marker-based</a:t>
            </a:r>
            <a:r>
              <a:rPr lang="zh-CN" altLang="en-US" dirty="0"/>
              <a:t>）增强现实技术，虽然易于实现，但形式固定，彼此之间还相互干扰。也有利用计算机视觉实现的无标记式（</a:t>
            </a:r>
            <a:r>
              <a:rPr lang="en-US" altLang="zh-CN" dirty="0" err="1"/>
              <a:t>markerless</a:t>
            </a:r>
            <a:r>
              <a:rPr lang="zh-CN" altLang="en-US" dirty="0"/>
              <a:t>）增强现实技术，如</a:t>
            </a:r>
            <a:r>
              <a:rPr lang="en-US" altLang="zh-CN" dirty="0"/>
              <a:t>SLAM</a:t>
            </a:r>
            <a:r>
              <a:rPr lang="zh-CN" altLang="en-US" dirty="0"/>
              <a:t>（同步定义与建图，</a:t>
            </a:r>
            <a:r>
              <a:rPr lang="en-US" altLang="zh-CN" dirty="0"/>
              <a:t>Simultaneous Localization And Mapping</a:t>
            </a:r>
            <a:r>
              <a:rPr lang="zh-CN" altLang="en-US" dirty="0"/>
              <a:t>）和</a:t>
            </a:r>
            <a:r>
              <a:rPr lang="en-US" altLang="zh-CN" dirty="0"/>
              <a:t>PTAM</a:t>
            </a:r>
            <a:r>
              <a:rPr lang="zh-CN" altLang="en-US" dirty="0"/>
              <a:t>（并行跟踪和建图，</a:t>
            </a:r>
            <a:r>
              <a:rPr lang="en-US" altLang="zh-CN" dirty="0"/>
              <a:t>Parallel Tracking And Mapping</a:t>
            </a:r>
            <a:r>
              <a:rPr lang="zh-CN" altLang="en-US" dirty="0"/>
              <a:t>），但算法复杂，不容易实现。</a:t>
            </a:r>
            <a:endParaRPr lang="en-US" altLang="zh-CN" dirty="0"/>
          </a:p>
          <a:p>
            <a:r>
              <a:rPr lang="zh-CN" altLang="en-US" dirty="0"/>
              <a:t>除了利用传统的计算机视觉方式来实现增强现实，还可以利用</a:t>
            </a:r>
            <a:r>
              <a:rPr lang="en-US" altLang="zh-CN" dirty="0"/>
              <a:t>LBS</a:t>
            </a:r>
            <a:r>
              <a:rPr lang="zh-CN" altLang="en-US" dirty="0"/>
              <a:t>（基于位置的服务 </a:t>
            </a:r>
            <a:r>
              <a:rPr lang="en-US" altLang="zh-CN" dirty="0"/>
              <a:t>Location Based Service</a:t>
            </a:r>
            <a:r>
              <a:rPr lang="zh-CN" altLang="en-US" dirty="0"/>
              <a:t>）技术来确定虚拟物体的位置，利用传感器来确定方向</a:t>
            </a:r>
            <a:endParaRPr lang="en-US" altLang="zh-CN" dirty="0"/>
          </a:p>
          <a:p>
            <a:r>
              <a:rPr lang="zh-CN" altLang="zh-CN" dirty="0"/>
              <a:t>常见的室内定位技术包括</a:t>
            </a:r>
            <a:r>
              <a:rPr lang="en-US" altLang="zh-CN" dirty="0"/>
              <a:t>WLAN</a:t>
            </a:r>
            <a:r>
              <a:rPr lang="zh-CN" altLang="zh-CN" dirty="0"/>
              <a:t>、蓝牙和超宽带（</a:t>
            </a:r>
            <a:r>
              <a:rPr lang="en-US" altLang="zh-CN" dirty="0"/>
              <a:t>UWB</a:t>
            </a:r>
            <a:r>
              <a:rPr lang="zh-CN" altLang="zh-CN" dirty="0"/>
              <a:t>）等</a:t>
            </a:r>
            <a:endParaRPr lang="en-US" altLang="zh-CN" dirty="0"/>
          </a:p>
          <a:p>
            <a:pPr lvl="1"/>
            <a:r>
              <a:rPr lang="en-US" altLang="zh-CN" dirty="0"/>
              <a:t>UWB</a:t>
            </a:r>
            <a:r>
              <a:rPr lang="zh-CN" altLang="zh-CN" dirty="0"/>
              <a:t>室内定位技术的显著特点之一是数据传输速率高，此外还具有较强的防干扰能力，传输速率快，系统内存大，穿透性能好，发送功率小等特点。</a:t>
            </a:r>
            <a:r>
              <a:rPr lang="en-US" altLang="zh-CN" dirty="0"/>
              <a:t>UWB</a:t>
            </a:r>
            <a:r>
              <a:rPr lang="zh-CN" altLang="zh-CN" dirty="0"/>
              <a:t>技术在许多无线定位技术中脱颖而出，得到较广泛的应用。</a:t>
            </a:r>
            <a:endParaRPr lang="en-US" altLang="zh-CN" dirty="0"/>
          </a:p>
          <a:p>
            <a:r>
              <a:rPr lang="zh-CN" altLang="zh-CN" dirty="0"/>
              <a:t>通过</a:t>
            </a:r>
            <a:r>
              <a:rPr lang="en-US" altLang="zh-CN" dirty="0"/>
              <a:t>UWB</a:t>
            </a:r>
            <a:r>
              <a:rPr lang="zh-CN" altLang="zh-CN" dirty="0"/>
              <a:t>室内定位技术和增强现实技术，结合移动设备，实现</a:t>
            </a:r>
            <a:r>
              <a:rPr lang="en-US" altLang="zh-CN" dirty="0"/>
              <a:t>“</a:t>
            </a:r>
            <a:r>
              <a:rPr lang="zh-CN" altLang="zh-CN" dirty="0"/>
              <a:t>主动推送非接触式</a:t>
            </a:r>
            <a:r>
              <a:rPr lang="en-US" altLang="zh-CN" dirty="0"/>
              <a:t>”</a:t>
            </a:r>
            <a:r>
              <a:rPr lang="zh-CN" altLang="zh-CN" dirty="0"/>
              <a:t>的车间监控系统，可以根据人员的实时位置，触发相应的生产监控信息推送机制，将虚拟监控信息叠加在真实生产场景中，实现对车间产品生产流程的可视化管理与指导。</a:t>
            </a:r>
            <a:endParaRPr lang="zh-CN" altLang="en-US" dirty="0"/>
          </a:p>
        </p:txBody>
      </p:sp>
      <p:pic>
        <p:nvPicPr>
          <p:cNvPr id="6" name="图片 5"/>
          <p:cNvPicPr>
            <a:picLocks noChangeAspect="1"/>
          </p:cNvPicPr>
          <p:nvPr/>
        </p:nvPicPr>
        <p:blipFill>
          <a:blip r:embed="rId1"/>
          <a:stretch>
            <a:fillRect/>
          </a:stretch>
        </p:blipFill>
        <p:spPr>
          <a:xfrm>
            <a:off x="8778058" y="2219854"/>
            <a:ext cx="2833116" cy="258013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AR</a:t>
            </a:r>
            <a:r>
              <a:rPr lang="zh-CN" altLang="en-US" dirty="0"/>
              <a:t>的装配可视化指导</a:t>
            </a:r>
            <a:endParaRPr lang="zh-CN" altLang="en-US" dirty="0"/>
          </a:p>
        </p:txBody>
      </p:sp>
      <p:sp>
        <p:nvSpPr>
          <p:cNvPr id="3" name="内容占位符 2"/>
          <p:cNvSpPr>
            <a:spLocks noGrp="1"/>
          </p:cNvSpPr>
          <p:nvPr>
            <p:ph idx="1"/>
          </p:nvPr>
        </p:nvSpPr>
        <p:spPr>
          <a:xfrm>
            <a:off x="669925" y="1123950"/>
            <a:ext cx="6159754" cy="5019675"/>
          </a:xfrm>
        </p:spPr>
        <p:txBody>
          <a:bodyPr>
            <a:normAutofit lnSpcReduction="10000"/>
          </a:bodyPr>
          <a:lstStyle/>
          <a:p>
            <a:r>
              <a:rPr lang="zh-CN" altLang="en-US" dirty="0"/>
              <a:t>装配作业是产品生产过程中的重要一环，一般依靠人工完成操作。复杂机械设备装配任务涉及大量的工艺知识和技术，操作者在使用传统的装配作业指导手册时，注意力需要在装配作业和手册之间频繁切换才能提取和理解装配作业信息，因此整个装配过程效率低，给工人的记忆和认知能力造成一定的负担。</a:t>
            </a:r>
            <a:endParaRPr lang="en-US" altLang="zh-CN" dirty="0"/>
          </a:p>
          <a:p>
            <a:r>
              <a:rPr lang="zh-CN" altLang="en-US" dirty="0"/>
              <a:t>虚拟装配技术将人“沉浸”在虚拟世界中去操作虚拟的产品模型，对产品开发前期的设计、装配仿真有重要作用，但对实际装配作业的支持有限。因此，针对车间装配产线，需要在数字孪生生产系统中开发一种以人为中心，指导信息与装配作业同步的基于增强现实技术的诱导可视化功能，将显著提高装配作业效率、减少装配差错。</a:t>
            </a:r>
            <a:endParaRPr lang="zh-CN" altLang="en-US" dirty="0"/>
          </a:p>
        </p:txBody>
      </p:sp>
      <p:pic>
        <p:nvPicPr>
          <p:cNvPr id="6" name="图片 5"/>
          <p:cNvPicPr>
            <a:picLocks noChangeAspect="1"/>
          </p:cNvPicPr>
          <p:nvPr/>
        </p:nvPicPr>
        <p:blipFill>
          <a:blip r:embed="rId1"/>
          <a:stretch>
            <a:fillRect/>
          </a:stretch>
        </p:blipFill>
        <p:spPr>
          <a:xfrm>
            <a:off x="7010878" y="1241676"/>
            <a:ext cx="4927092" cy="511911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基于增强现实的零件装配指导可视化过程</a:t>
            </a:r>
            <a:endParaRPr lang="zh-CN" altLang="en-US" dirty="0"/>
          </a:p>
        </p:txBody>
      </p:sp>
      <p:pic>
        <p:nvPicPr>
          <p:cNvPr id="3" name="图片 2" descr="图片包含 图表&#10;&#10;描述已自动生成"/>
          <p:cNvPicPr/>
          <p:nvPr/>
        </p:nvPicPr>
        <p:blipFill>
          <a:blip r:embed="rId1" cstate="print">
            <a:extLst>
              <a:ext uri="{28A0092B-C50C-407E-A947-70E740481C1C}">
                <a14:useLocalDpi xmlns:a14="http://schemas.microsoft.com/office/drawing/2010/main" val="0"/>
              </a:ext>
            </a:extLst>
          </a:blip>
          <a:srcRect b="32649"/>
          <a:stretch>
            <a:fillRect/>
          </a:stretch>
        </p:blipFill>
        <p:spPr bwMode="auto">
          <a:xfrm>
            <a:off x="2994200" y="1214686"/>
            <a:ext cx="2105025" cy="2267585"/>
          </a:xfrm>
          <a:prstGeom prst="rect">
            <a:avLst/>
          </a:prstGeom>
          <a:noFill/>
          <a:ln>
            <a:noFill/>
          </a:ln>
        </p:spPr>
      </p:pic>
      <p:pic>
        <p:nvPicPr>
          <p:cNvPr id="4" name="图片 3" descr="图片包含 室内, 桌子, 游戏机, 小&#10;&#10;描述已自动生成"/>
          <p:cNvPicPr/>
          <p:nvPr/>
        </p:nvPicPr>
        <p:blipFill>
          <a:blip r:embed="rId2" cstate="print">
            <a:extLst>
              <a:ext uri="{28A0092B-C50C-407E-A947-70E740481C1C}">
                <a14:useLocalDpi xmlns:a14="http://schemas.microsoft.com/office/drawing/2010/main" val="0"/>
              </a:ext>
            </a:extLst>
          </a:blip>
          <a:srcRect b="31798"/>
          <a:stretch>
            <a:fillRect/>
          </a:stretch>
        </p:blipFill>
        <p:spPr bwMode="auto">
          <a:xfrm>
            <a:off x="8059375" y="1239134"/>
            <a:ext cx="2037080" cy="2236470"/>
          </a:xfrm>
          <a:prstGeom prst="rect">
            <a:avLst/>
          </a:prstGeom>
          <a:noFill/>
          <a:ln>
            <a:noFill/>
          </a:ln>
        </p:spPr>
      </p:pic>
      <p:pic>
        <p:nvPicPr>
          <p:cNvPr id="5" name="图片 4" descr="图片包含 游戏机, 桌子&#10;&#10;描述已自动生成"/>
          <p:cNvPicPr/>
          <p:nvPr/>
        </p:nvPicPr>
        <p:blipFill>
          <a:blip r:embed="rId3" cstate="print">
            <a:extLst>
              <a:ext uri="{28A0092B-C50C-407E-A947-70E740481C1C}">
                <a14:useLocalDpi xmlns:a14="http://schemas.microsoft.com/office/drawing/2010/main" val="0"/>
              </a:ext>
            </a:extLst>
          </a:blip>
          <a:srcRect t="1935" b="26791"/>
          <a:stretch>
            <a:fillRect/>
          </a:stretch>
        </p:blipFill>
        <p:spPr bwMode="auto">
          <a:xfrm>
            <a:off x="2994200" y="3854768"/>
            <a:ext cx="2109470" cy="2385695"/>
          </a:xfrm>
          <a:prstGeom prst="rect">
            <a:avLst/>
          </a:prstGeom>
          <a:noFill/>
          <a:ln>
            <a:noFill/>
          </a:ln>
        </p:spPr>
      </p:pic>
      <p:pic>
        <p:nvPicPr>
          <p:cNvPr id="6" name="图片 5" descr="桌子上的乐高玩具&#10;&#10;中度可信度描述已自动生成"/>
          <p:cNvPicPr/>
          <p:nvPr/>
        </p:nvPicPr>
        <p:blipFill>
          <a:blip r:embed="rId4" cstate="print">
            <a:extLst>
              <a:ext uri="{28A0092B-C50C-407E-A947-70E740481C1C}">
                <a14:useLocalDpi xmlns:a14="http://schemas.microsoft.com/office/drawing/2010/main" val="0"/>
              </a:ext>
            </a:extLst>
          </a:blip>
          <a:srcRect t="4489" r="758" b="20624"/>
          <a:stretch>
            <a:fillRect/>
          </a:stretch>
        </p:blipFill>
        <p:spPr bwMode="auto">
          <a:xfrm>
            <a:off x="8059375" y="3836988"/>
            <a:ext cx="1996440" cy="2403475"/>
          </a:xfrm>
          <a:prstGeom prst="rect">
            <a:avLst/>
          </a:prstGeom>
          <a:noFill/>
          <a:ln>
            <a:noFill/>
          </a:ln>
        </p:spPr>
      </p:pic>
      <p:sp>
        <p:nvSpPr>
          <p:cNvPr id="7" name="矩形 6"/>
          <p:cNvSpPr/>
          <p:nvPr/>
        </p:nvSpPr>
        <p:spPr>
          <a:xfrm>
            <a:off x="1545153" y="2163812"/>
            <a:ext cx="1119217" cy="338554"/>
          </a:xfrm>
          <a:prstGeom prst="rect">
            <a:avLst/>
          </a:prstGeom>
        </p:spPr>
        <p:txBody>
          <a:bodyPr wrap="none">
            <a:spAutoFit/>
          </a:bodyPr>
          <a:lstStyle/>
          <a:p>
            <a:r>
              <a:rPr lang="zh-CN" altLang="en-US" sz="1600" dirty="0">
                <a:latin typeface="+mn-ea"/>
              </a:rPr>
              <a:t>装配情境</a:t>
            </a:r>
            <a:r>
              <a:rPr lang="en-US" altLang="zh-CN" sz="1600" dirty="0">
                <a:latin typeface="+mn-ea"/>
              </a:rPr>
              <a:t>0</a:t>
            </a:r>
            <a:endParaRPr lang="zh-CN" altLang="en-US" sz="1600" dirty="0">
              <a:latin typeface="+mn-ea"/>
            </a:endParaRPr>
          </a:p>
        </p:txBody>
      </p:sp>
      <p:sp>
        <p:nvSpPr>
          <p:cNvPr id="8" name="矩形 7"/>
          <p:cNvSpPr/>
          <p:nvPr/>
        </p:nvSpPr>
        <p:spPr>
          <a:xfrm>
            <a:off x="6517708" y="2163812"/>
            <a:ext cx="1119217" cy="338554"/>
          </a:xfrm>
          <a:prstGeom prst="rect">
            <a:avLst/>
          </a:prstGeom>
        </p:spPr>
        <p:txBody>
          <a:bodyPr wrap="none">
            <a:spAutoFit/>
          </a:bodyPr>
          <a:lstStyle/>
          <a:p>
            <a:r>
              <a:rPr lang="zh-CN" altLang="en-US" sz="1600" dirty="0">
                <a:latin typeface="+mn-ea"/>
              </a:rPr>
              <a:t>装配情境</a:t>
            </a:r>
            <a:r>
              <a:rPr lang="en-US" altLang="zh-CN" sz="1600" dirty="0">
                <a:latin typeface="+mn-ea"/>
              </a:rPr>
              <a:t>1</a:t>
            </a:r>
            <a:endParaRPr lang="zh-CN" altLang="en-US" sz="1600" dirty="0">
              <a:latin typeface="+mn-ea"/>
            </a:endParaRPr>
          </a:p>
        </p:txBody>
      </p:sp>
      <p:sp>
        <p:nvSpPr>
          <p:cNvPr id="9" name="矩形 8"/>
          <p:cNvSpPr/>
          <p:nvPr/>
        </p:nvSpPr>
        <p:spPr>
          <a:xfrm>
            <a:off x="1545153" y="4669393"/>
            <a:ext cx="1119217" cy="338554"/>
          </a:xfrm>
          <a:prstGeom prst="rect">
            <a:avLst/>
          </a:prstGeom>
        </p:spPr>
        <p:txBody>
          <a:bodyPr wrap="none">
            <a:spAutoFit/>
          </a:bodyPr>
          <a:lstStyle/>
          <a:p>
            <a:r>
              <a:rPr lang="zh-CN" altLang="en-US" sz="1600" dirty="0">
                <a:latin typeface="+mn-ea"/>
              </a:rPr>
              <a:t>装配情境</a:t>
            </a:r>
            <a:r>
              <a:rPr lang="en-US" altLang="zh-CN" sz="1600" dirty="0">
                <a:latin typeface="+mn-ea"/>
              </a:rPr>
              <a:t>2</a:t>
            </a:r>
            <a:endParaRPr lang="zh-CN" altLang="en-US" sz="1600" dirty="0">
              <a:latin typeface="+mn-ea"/>
            </a:endParaRPr>
          </a:p>
        </p:txBody>
      </p:sp>
      <p:sp>
        <p:nvSpPr>
          <p:cNvPr id="10" name="矩形 9"/>
          <p:cNvSpPr/>
          <p:nvPr/>
        </p:nvSpPr>
        <p:spPr>
          <a:xfrm>
            <a:off x="6470214" y="4669393"/>
            <a:ext cx="1119217" cy="338554"/>
          </a:xfrm>
          <a:prstGeom prst="rect">
            <a:avLst/>
          </a:prstGeom>
        </p:spPr>
        <p:txBody>
          <a:bodyPr wrap="none">
            <a:spAutoFit/>
          </a:bodyPr>
          <a:lstStyle/>
          <a:p>
            <a:r>
              <a:rPr lang="zh-CN" altLang="en-US" sz="1600" dirty="0">
                <a:latin typeface="+mn-ea"/>
              </a:rPr>
              <a:t>装配情境</a:t>
            </a:r>
            <a:r>
              <a:rPr lang="en-US" altLang="zh-CN" sz="1600" dirty="0">
                <a:latin typeface="+mn-ea"/>
              </a:rPr>
              <a:t>3</a:t>
            </a:r>
            <a:endParaRPr lang="zh-CN" altLang="en-US" sz="1600" dirty="0">
              <a:latin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graphicFrame>
        <p:nvGraphicFramePr>
          <p:cNvPr id="3" name="图示 2"/>
          <p:cNvGraphicFramePr/>
          <p:nvPr/>
        </p:nvGraphicFramePr>
        <p:xfrm>
          <a:off x="3326726" y="2212648"/>
          <a:ext cx="5408626" cy="180504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VR</a:t>
            </a:r>
            <a:r>
              <a:rPr lang="zh-CN" altLang="en-US" dirty="0"/>
              <a:t>的生产管理可视化指导</a:t>
            </a:r>
            <a:endParaRPr lang="zh-CN" altLang="en-US" dirty="0"/>
          </a:p>
        </p:txBody>
      </p:sp>
      <p:sp>
        <p:nvSpPr>
          <p:cNvPr id="3" name="内容占位符 2"/>
          <p:cNvSpPr>
            <a:spLocks noGrp="1"/>
          </p:cNvSpPr>
          <p:nvPr>
            <p:ph idx="1"/>
          </p:nvPr>
        </p:nvSpPr>
        <p:spPr>
          <a:xfrm>
            <a:off x="669924" y="1123950"/>
            <a:ext cx="10925963" cy="5019675"/>
          </a:xfrm>
        </p:spPr>
        <p:txBody>
          <a:bodyPr>
            <a:normAutofit/>
          </a:bodyPr>
          <a:lstStyle/>
          <a:p>
            <a:r>
              <a:rPr lang="en-US" altLang="zh-CN" sz="1600" dirty="0"/>
              <a:t>VR</a:t>
            </a:r>
            <a:r>
              <a:rPr lang="zh-CN" altLang="zh-CN" sz="1600" dirty="0"/>
              <a:t>在生产系统中的应用没有</a:t>
            </a:r>
            <a:r>
              <a:rPr lang="en-US" altLang="zh-CN" sz="1600" dirty="0"/>
              <a:t>AR</a:t>
            </a:r>
            <a:r>
              <a:rPr lang="zh-CN" altLang="zh-CN" sz="1600" dirty="0"/>
              <a:t>那么广泛，因为</a:t>
            </a:r>
            <a:r>
              <a:rPr lang="en-US" altLang="zh-CN" sz="1600" dirty="0"/>
              <a:t>VR</a:t>
            </a:r>
            <a:r>
              <a:rPr lang="zh-CN" altLang="zh-CN" sz="1600" dirty="0"/>
              <a:t>是一种沉浸式、封闭式的体验，在工业现场的应用场景有限。</a:t>
            </a:r>
            <a:endParaRPr lang="en-US" altLang="zh-CN" sz="1600" dirty="0"/>
          </a:p>
          <a:p>
            <a:r>
              <a:rPr lang="zh-CN" altLang="en-US" sz="1600" dirty="0"/>
              <a:t>相比</a:t>
            </a:r>
            <a:r>
              <a:rPr lang="en-US" altLang="zh-CN" sz="1600" dirty="0"/>
              <a:t>AR</a:t>
            </a:r>
            <a:r>
              <a:rPr lang="zh-CN" altLang="en-US" sz="1600" dirty="0"/>
              <a:t>，</a:t>
            </a:r>
            <a:r>
              <a:rPr lang="en-US" altLang="zh-CN" sz="1600" dirty="0"/>
              <a:t>VR</a:t>
            </a:r>
            <a:r>
              <a:rPr lang="zh-CN" altLang="en-US" sz="1600" dirty="0"/>
              <a:t>的应用开发实施相对简单，而且能给人以震撼的、沉浸的效果。一般在工业现场的应用有：</a:t>
            </a:r>
            <a:endParaRPr lang="zh-CN" altLang="en-US" sz="1600" dirty="0"/>
          </a:p>
          <a:p>
            <a:pPr marL="457200" lvl="1" indent="0">
              <a:buNone/>
            </a:pPr>
            <a:r>
              <a:rPr lang="zh-CN" altLang="en-US" sz="1400" dirty="0"/>
              <a:t>①参观浏览。这个是三维数字模型的一个基本应用。通过数字孪生系统的构建会有生产系统的三维数字模型，也包括有产品、在制品的数字模型，通过这些数字模型的展示，可以直观地让参观者对生产系统有个整体了解；</a:t>
            </a:r>
            <a:endParaRPr lang="zh-CN" altLang="en-US" sz="1400" dirty="0"/>
          </a:p>
          <a:p>
            <a:pPr marL="457200" lvl="1" indent="0">
              <a:buNone/>
            </a:pPr>
            <a:r>
              <a:rPr lang="zh-CN" altLang="en-US" sz="1400" dirty="0"/>
              <a:t>②生产系统监控和巡检。这个是辅助应用，通过实时数据的采集和叠加，让管理者可以足不出办公室，了解生产现场的实际情况。通过</a:t>
            </a:r>
            <a:r>
              <a:rPr lang="en-US" altLang="zh-CN" sz="1400" dirty="0"/>
              <a:t>VR</a:t>
            </a:r>
            <a:r>
              <a:rPr lang="zh-CN" altLang="en-US" sz="1400" dirty="0"/>
              <a:t>可以更加直观、方便地进行各类信息显示；</a:t>
            </a:r>
            <a:endParaRPr lang="zh-CN" altLang="en-US" sz="1400" dirty="0"/>
          </a:p>
          <a:p>
            <a:pPr marL="457200" lvl="1" indent="0">
              <a:buNone/>
            </a:pPr>
            <a:r>
              <a:rPr lang="zh-CN" altLang="en-US" sz="1400" dirty="0"/>
              <a:t>③培训。通过构建虚拟场景，实现对操作工人的各类培训，如装配、设备操作、安全防护、应急演练等。利用</a:t>
            </a:r>
            <a:r>
              <a:rPr lang="en-US" altLang="zh-CN" sz="1400" dirty="0"/>
              <a:t>VR</a:t>
            </a:r>
            <a:r>
              <a:rPr lang="zh-CN" altLang="en-US" sz="1400" dirty="0"/>
              <a:t>可以在虚拟空间叠加电子操作文档和指导书，让培训操作更加直观和方便。</a:t>
            </a:r>
            <a:endParaRPr lang="zh-CN" altLang="en-US" sz="1400" dirty="0"/>
          </a:p>
        </p:txBody>
      </p:sp>
      <p:pic>
        <p:nvPicPr>
          <p:cNvPr id="4" name="图片 3" descr="桌子上放满了不同类型的电子产品&#10;&#10;低可信度描述已自动生成"/>
          <p:cNvPicPr/>
          <p:nvPr/>
        </p:nvPicPr>
        <p:blipFill>
          <a:blip r:embed="rId1" cstate="screen"/>
          <a:stretch>
            <a:fillRect/>
          </a:stretch>
        </p:blipFill>
        <p:spPr>
          <a:xfrm>
            <a:off x="770345" y="3865107"/>
            <a:ext cx="5278120" cy="2736215"/>
          </a:xfrm>
          <a:prstGeom prst="rect">
            <a:avLst/>
          </a:prstGeom>
        </p:spPr>
      </p:pic>
      <p:pic>
        <p:nvPicPr>
          <p:cNvPr id="5" name="图片 4" descr="图示&#10;&#10;中度可信度描述已自动生成"/>
          <p:cNvPicPr/>
          <p:nvPr/>
        </p:nvPicPr>
        <p:blipFill>
          <a:blip r:embed="rId2" cstate="screen"/>
          <a:stretch>
            <a:fillRect/>
          </a:stretch>
        </p:blipFill>
        <p:spPr>
          <a:xfrm>
            <a:off x="6480720" y="3907833"/>
            <a:ext cx="5278120" cy="25698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fld id="{354623D0-DB0F-489C-AC9D-F6BA289AD249}" type="slidenum">
              <a:rPr lang="zh-CN" altLang="en-US" smtClean="0"/>
            </a:fld>
            <a:endParaRPr lang="zh-CN" altLang="en-US"/>
          </a:p>
        </p:txBody>
      </p:sp>
      <p:sp>
        <p:nvSpPr>
          <p:cNvPr id="2" name="标题 1"/>
          <p:cNvSpPr>
            <a:spLocks noGrp="1"/>
          </p:cNvSpPr>
          <p:nvPr>
            <p:ph type="title"/>
          </p:nvPr>
        </p:nvSpPr>
        <p:spPr/>
        <p:txBody>
          <a:bodyPr/>
          <a:lstStyle/>
          <a:p>
            <a:r>
              <a:rPr lang="zh-CN" altLang="en-US"/>
              <a:t>本章思考题</a:t>
            </a:r>
            <a:endParaRPr lang="zh-CN" altLang="en-US"/>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本章思考题</a:t>
            </a:r>
            <a:endParaRPr lang="zh-CN" altLang="en-US"/>
          </a:p>
        </p:txBody>
      </p:sp>
      <p:sp>
        <p:nvSpPr>
          <p:cNvPr id="3" name="内容占位符 2"/>
          <p:cNvSpPr>
            <a:spLocks noGrp="1"/>
          </p:cNvSpPr>
          <p:nvPr>
            <p:ph idx="1"/>
          </p:nvPr>
        </p:nvSpPr>
        <p:spPr>
          <a:xfrm>
            <a:off x="669924" y="1123950"/>
            <a:ext cx="10444487" cy="5019675"/>
          </a:xfrm>
        </p:spPr>
        <p:txBody>
          <a:bodyPr/>
          <a:lstStyle/>
          <a:p>
            <a:r>
              <a:rPr lang="zh-CN" altLang="en-US" dirty="0"/>
              <a:t>用</a:t>
            </a:r>
            <a:r>
              <a:rPr lang="en-US" altLang="zh-CN" dirty="0"/>
              <a:t>Unity</a:t>
            </a:r>
            <a:r>
              <a:rPr lang="zh-CN" altLang="en-US" dirty="0"/>
              <a:t>开发</a:t>
            </a:r>
            <a:r>
              <a:rPr lang="en-US" altLang="zh-CN" dirty="0"/>
              <a:t>AR</a:t>
            </a:r>
            <a:r>
              <a:rPr lang="zh-CN" altLang="en-US" dirty="0"/>
              <a:t>应用，采用高通公司提供的解决方案，需要进行哪些配置？</a:t>
            </a:r>
            <a:endParaRPr lang="zh-CN" altLang="en-US" dirty="0"/>
          </a:p>
          <a:p>
            <a:r>
              <a:rPr lang="zh-CN" altLang="en-US" dirty="0"/>
              <a:t>分析一下</a:t>
            </a:r>
            <a:r>
              <a:rPr lang="en-US" altLang="zh-CN" dirty="0"/>
              <a:t>Unity</a:t>
            </a:r>
            <a:r>
              <a:rPr lang="zh-CN" altLang="en-US" dirty="0"/>
              <a:t>和其它应用通信，采用</a:t>
            </a:r>
            <a:r>
              <a:rPr lang="en-US" altLang="zh-CN" dirty="0"/>
              <a:t>web Service</a:t>
            </a:r>
            <a:r>
              <a:rPr lang="zh-CN" altLang="en-US" dirty="0"/>
              <a:t>和</a:t>
            </a:r>
            <a:r>
              <a:rPr lang="en-US" altLang="zh-CN" dirty="0"/>
              <a:t>SOCKET</a:t>
            </a:r>
            <a:r>
              <a:rPr lang="zh-CN" altLang="en-US" dirty="0"/>
              <a:t>通信，分别有什么优势和劣势。</a:t>
            </a:r>
            <a:endParaRPr lang="zh-CN" altLang="en-US" dirty="0"/>
          </a:p>
          <a:p>
            <a:r>
              <a:rPr lang="zh-CN" altLang="en-US" dirty="0"/>
              <a:t>基于</a:t>
            </a:r>
            <a:r>
              <a:rPr lang="en-US" altLang="zh-CN" dirty="0"/>
              <a:t>Unity</a:t>
            </a:r>
            <a:r>
              <a:rPr lang="zh-CN" altLang="en-US" dirty="0"/>
              <a:t>开发的三维系统，如何与仿真系统、大数据分析软件应用模块等进行互联？</a:t>
            </a:r>
            <a:endParaRPr lang="zh-CN" altLang="en-US" dirty="0"/>
          </a:p>
          <a:p>
            <a:r>
              <a:rPr lang="en-US" altLang="zh-CN" dirty="0"/>
              <a:t>VR/AR/MR</a:t>
            </a:r>
            <a:r>
              <a:rPr lang="zh-CN" altLang="en-US" dirty="0"/>
              <a:t>在数字孪生系统中的作用是什么？结合一个包含</a:t>
            </a:r>
            <a:r>
              <a:rPr lang="en-US" altLang="zh-CN" dirty="0"/>
              <a:t>VR/AR/MR</a:t>
            </a:r>
            <a:r>
              <a:rPr lang="zh-CN" altLang="en-US" dirty="0"/>
              <a:t>技术的数字孪生应用系统进行分析说明。</a:t>
            </a:r>
            <a:endParaRPr lang="en-US" altLang="zh-CN" dirty="0"/>
          </a:p>
          <a:p>
            <a:r>
              <a:rPr lang="en-US" altLang="zh-CN" dirty="0"/>
              <a:t>VR</a:t>
            </a:r>
            <a:r>
              <a:rPr lang="zh-CN" altLang="en-US" dirty="0"/>
              <a:t>和</a:t>
            </a:r>
            <a:r>
              <a:rPr lang="en-US" altLang="zh-CN" dirty="0"/>
              <a:t>AR</a:t>
            </a:r>
            <a:r>
              <a:rPr lang="zh-CN" altLang="en-US" dirty="0"/>
              <a:t>在生产管理系统中的应用场景，有什么区别？</a:t>
            </a:r>
            <a:endParaRPr lang="zh-CN" altLang="en-US" dirty="0"/>
          </a:p>
          <a:p>
            <a:endParaRPr lang="zh-CN" altLang="en-US" dirty="0"/>
          </a:p>
        </p:txBody>
      </p:sp>
      <p:sp>
        <p:nvSpPr>
          <p:cNvPr id="7" name="灯片编号占位符 6"/>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351" y="43580"/>
            <a:ext cx="11334332" cy="1517650"/>
          </a:xfrm>
          <a:prstGeom prst="rect">
            <a:avLst/>
          </a:prstGeom>
          <a:noFill/>
        </p:spPr>
        <p:txBody>
          <a:bodyPr wrap="squar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20000"/>
              </a:lnSpc>
              <a:buFont typeface="Wingdings" panose="05000000000000000000" charset="0"/>
              <a:buNone/>
            </a:pPr>
            <a:r>
              <a:rPr lang="zh-CN" sz="3200" b="1" dirty="0">
                <a:solidFill>
                  <a:schemeClr val="tx1"/>
                </a:solidFill>
                <a:latin typeface="华文细黑" panose="02010600040101010101" pitchFamily="2" charset="-122"/>
                <a:ea typeface="华文细黑" panose="02010600040101010101" pitchFamily="2" charset="-122"/>
              </a:rPr>
              <a:t>解决方案未老师</a:t>
            </a:r>
            <a:endParaRPr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endParaRPr lang="zh-CN" sz="1600" dirty="0">
              <a:solidFill>
                <a:schemeClr val="tx1"/>
              </a:solidFill>
              <a:latin typeface="华文细黑" panose="02010600040101010101" pitchFamily="2" charset="-122"/>
              <a:ea typeface="华文细黑" panose="02010600040101010101" pitchFamily="2" charset="-122"/>
            </a:endParaRPr>
          </a:p>
          <a:p>
            <a:pPr marL="0" lvl="0" indent="0">
              <a:lnSpc>
                <a:spcPct val="110000"/>
              </a:lnSpc>
              <a:buFont typeface="+mj-lt"/>
              <a:buNone/>
            </a:pPr>
            <a:r>
              <a:rPr lang="zh-CN" sz="1600" b="1" dirty="0">
                <a:solidFill>
                  <a:schemeClr val="tx1"/>
                </a:solidFill>
                <a:latin typeface="华文细黑" panose="02010600040101010101" pitchFamily="2" charset="-122"/>
                <a:ea typeface="华文细黑" panose="02010600040101010101" pitchFamily="2" charset="-122"/>
                <a:sym typeface="+mn-ea"/>
              </a:rPr>
              <a:t>解决方案未老师：</a:t>
            </a:r>
            <a:r>
              <a:rPr sz="1600" dirty="0">
                <a:solidFill>
                  <a:schemeClr val="tx1"/>
                </a:solidFill>
                <a:latin typeface="华文细黑" panose="02010600040101010101" pitchFamily="2" charset="-122"/>
                <a:ea typeface="华文细黑" panose="02010600040101010101" pitchFamily="2" charset="-122"/>
                <a:sym typeface="+mn-ea"/>
              </a:rPr>
              <a:t>十五年行业老专家，甲方乙方都待过，做过咨询，搞过设计，干过项目，懂点业务，也懂点技术，喜欢交友，</a:t>
            </a:r>
            <a:r>
              <a:rPr lang="zh-CN" sz="1600" dirty="0">
                <a:solidFill>
                  <a:schemeClr val="tx1"/>
                </a:solidFill>
                <a:latin typeface="华文细黑" panose="02010600040101010101" pitchFamily="2" charset="-122"/>
                <a:ea typeface="华文细黑" panose="02010600040101010101" pitchFamily="2" charset="-122"/>
                <a:sym typeface="+mn-ea"/>
              </a:rPr>
              <a:t>下载更多资料可加微信咨询，关注公众号浏览最新资料。</a:t>
            </a:r>
            <a:endParaRPr lang="zh-CN" altLang="en-US" sz="1600" dirty="0">
              <a:solidFill>
                <a:schemeClr val="tx1"/>
              </a:solidFill>
              <a:latin typeface="华文细黑" panose="02010600040101010101" pitchFamily="2" charset="-122"/>
              <a:ea typeface="华文细黑" panose="02010600040101010101" pitchFamily="2" charset="-122"/>
              <a:sym typeface="+mn-ea"/>
            </a:endParaRPr>
          </a:p>
        </p:txBody>
      </p:sp>
      <p:pic>
        <p:nvPicPr>
          <p:cNvPr id="11" name="图片 10"/>
          <p:cNvPicPr>
            <a:picLocks noChangeAspect="1"/>
          </p:cNvPicPr>
          <p:nvPr/>
        </p:nvPicPr>
        <p:blipFill>
          <a:blip r:embed="rId1"/>
          <a:stretch>
            <a:fillRect/>
          </a:stretch>
        </p:blipFill>
        <p:spPr>
          <a:xfrm>
            <a:off x="4658881" y="2871424"/>
            <a:ext cx="2568396" cy="2568396"/>
          </a:xfrm>
          <a:prstGeom prst="rect">
            <a:avLst/>
          </a:prstGeom>
        </p:spPr>
      </p:pic>
      <p:sp>
        <p:nvSpPr>
          <p:cNvPr id="12" name="文本框 11"/>
          <p:cNvSpPr txBox="1"/>
          <p:nvPr/>
        </p:nvSpPr>
        <p:spPr>
          <a:xfrm>
            <a:off x="5039040" y="2176215"/>
            <a:ext cx="1808480" cy="73088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智慧交通解决方案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3" name="文本框 12"/>
          <p:cNvSpPr txBox="1"/>
          <p:nvPr/>
        </p:nvSpPr>
        <p:spPr>
          <a:xfrm>
            <a:off x="8302093" y="2085621"/>
            <a:ext cx="1808480" cy="73088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城市大脑解决方案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pic>
        <p:nvPicPr>
          <p:cNvPr id="14" name="图片 13"/>
          <p:cNvPicPr>
            <a:picLocks noChangeAspect="1"/>
          </p:cNvPicPr>
          <p:nvPr/>
        </p:nvPicPr>
        <p:blipFill>
          <a:blip r:embed="rId2"/>
          <a:stretch>
            <a:fillRect/>
          </a:stretch>
        </p:blipFill>
        <p:spPr>
          <a:xfrm>
            <a:off x="7920567" y="2846493"/>
            <a:ext cx="2571327" cy="2571327"/>
          </a:xfrm>
          <a:prstGeom prst="rect">
            <a:avLst/>
          </a:prstGeom>
        </p:spPr>
      </p:pic>
      <p:pic>
        <p:nvPicPr>
          <p:cNvPr id="3" name="图片 2"/>
          <p:cNvPicPr>
            <a:picLocks noChangeAspect="1"/>
          </p:cNvPicPr>
          <p:nvPr/>
        </p:nvPicPr>
        <p:blipFill>
          <a:blip r:embed="rId3"/>
          <a:stretch>
            <a:fillRect/>
          </a:stretch>
        </p:blipFill>
        <p:spPr>
          <a:xfrm>
            <a:off x="1358053" y="2085340"/>
            <a:ext cx="2805007" cy="39607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 </a:t>
            </a:r>
            <a:r>
              <a:rPr lang="zh-CN" altLang="en-US" dirty="0"/>
              <a:t>利用</a:t>
            </a:r>
            <a:r>
              <a:rPr lang="en-US" altLang="zh-CN" dirty="0"/>
              <a:t>Unity</a:t>
            </a:r>
            <a:r>
              <a:rPr lang="zh-CN" altLang="en-US" dirty="0"/>
              <a:t>开发数字孪生应用的准备</a:t>
            </a:r>
            <a:endParaRPr lang="zh-CN" altLang="en-US" dirty="0"/>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Unity</a:t>
            </a:r>
            <a:r>
              <a:rPr lang="zh-CN" altLang="en-US" dirty="0"/>
              <a:t>开发环境配置</a:t>
            </a:r>
            <a:endParaRPr lang="zh-CN" altLang="en-US" dirty="0"/>
          </a:p>
        </p:txBody>
      </p:sp>
      <p:sp>
        <p:nvSpPr>
          <p:cNvPr id="5" name="内容占位符 4"/>
          <p:cNvSpPr>
            <a:spLocks noGrp="1"/>
          </p:cNvSpPr>
          <p:nvPr>
            <p:ph idx="1"/>
          </p:nvPr>
        </p:nvSpPr>
        <p:spPr/>
        <p:txBody>
          <a:bodyPr/>
          <a:lstStyle/>
          <a:p>
            <a:r>
              <a:rPr lang="en-US" altLang="zh-CN" dirty="0"/>
              <a:t>Unity </a:t>
            </a:r>
            <a:r>
              <a:rPr lang="zh-CN" altLang="en-US" dirty="0"/>
              <a:t>开发环境主要组成部分是 </a:t>
            </a:r>
            <a:r>
              <a:rPr lang="en-US" altLang="zh-CN" dirty="0"/>
              <a:t>Unity Editor </a:t>
            </a:r>
            <a:r>
              <a:rPr lang="zh-CN" altLang="en-US" dirty="0"/>
              <a:t>和脚本编辑器。</a:t>
            </a:r>
            <a:endParaRPr lang="en-US" altLang="zh-CN" dirty="0"/>
          </a:p>
          <a:p>
            <a:r>
              <a:rPr lang="zh-CN" altLang="en-US" dirty="0"/>
              <a:t>脚本可以使用 </a:t>
            </a:r>
            <a:r>
              <a:rPr lang="en-US" altLang="zh-CN" dirty="0"/>
              <a:t>C# </a:t>
            </a:r>
            <a:r>
              <a:rPr lang="zh-CN" altLang="en-US" dirty="0"/>
              <a:t>或者 </a:t>
            </a:r>
            <a:r>
              <a:rPr lang="en-US" altLang="zh-CN" dirty="0" err="1"/>
              <a:t>Javascript</a:t>
            </a:r>
            <a:r>
              <a:rPr lang="en-US" altLang="zh-CN" dirty="0"/>
              <a:t> </a:t>
            </a:r>
            <a:r>
              <a:rPr lang="zh-CN" altLang="en-US" dirty="0"/>
              <a:t>编写，可以使用任意的编辑器编写脚本，这里以 </a:t>
            </a:r>
            <a:r>
              <a:rPr lang="en-US" altLang="zh-CN" dirty="0"/>
              <a:t>Visual Studio 2019</a:t>
            </a:r>
            <a:r>
              <a:rPr lang="zh-CN" altLang="en-US" dirty="0"/>
              <a:t>为例，介绍如何安装开发环境和调试工程的脚本</a:t>
            </a:r>
            <a:endParaRPr lang="en-US" altLang="zh-CN" dirty="0"/>
          </a:p>
          <a:p>
            <a:pPr marL="457200" lvl="1" indent="0">
              <a:buNone/>
            </a:pPr>
            <a:r>
              <a:rPr lang="zh-CN" altLang="en-US" dirty="0"/>
              <a:t>（</a:t>
            </a:r>
            <a:r>
              <a:rPr lang="en-US" altLang="zh-CN" dirty="0"/>
              <a:t>1</a:t>
            </a:r>
            <a:r>
              <a:rPr lang="zh-CN" altLang="en-US" dirty="0"/>
              <a:t>）安装</a:t>
            </a:r>
            <a:r>
              <a:rPr lang="en-US" altLang="zh-CN" dirty="0"/>
              <a:t>Visual Studio 2019</a:t>
            </a:r>
            <a:r>
              <a:rPr lang="zh-CN" altLang="en-US" dirty="0"/>
              <a:t>的</a:t>
            </a:r>
            <a:r>
              <a:rPr lang="en-US" altLang="zh-CN" dirty="0"/>
              <a:t>Unity</a:t>
            </a:r>
            <a:r>
              <a:rPr lang="zh-CN" altLang="en-US" dirty="0"/>
              <a:t>编辑器组件</a:t>
            </a:r>
            <a:endParaRPr lang="en-US" altLang="zh-CN" dirty="0"/>
          </a:p>
          <a:p>
            <a:pPr marL="457200" lvl="1" indent="0">
              <a:buNone/>
            </a:pPr>
            <a:r>
              <a:rPr lang="zh-CN" altLang="en-US" dirty="0"/>
              <a:t>（</a:t>
            </a:r>
            <a:r>
              <a:rPr lang="en-US" altLang="zh-CN" dirty="0"/>
              <a:t>2</a:t>
            </a:r>
            <a:r>
              <a:rPr lang="zh-CN" altLang="en-US" dirty="0"/>
              <a:t>）安装</a:t>
            </a:r>
            <a:r>
              <a:rPr lang="en-US" altLang="zh-CN" dirty="0"/>
              <a:t>Unity Hub</a:t>
            </a:r>
            <a:r>
              <a:rPr lang="zh-CN" altLang="en-US" dirty="0"/>
              <a:t>，获得</a:t>
            </a:r>
            <a:r>
              <a:rPr lang="en-US" altLang="zh-CN" dirty="0"/>
              <a:t>Unity</a:t>
            </a:r>
            <a:r>
              <a:rPr lang="zh-CN" altLang="en-US" dirty="0"/>
              <a:t>授权</a:t>
            </a:r>
            <a:endParaRPr lang="en-US" altLang="zh-CN" dirty="0"/>
          </a:p>
          <a:p>
            <a:pPr marL="457200" lvl="1" indent="0">
              <a:buNone/>
            </a:pPr>
            <a:r>
              <a:rPr lang="zh-CN" altLang="en-US" dirty="0"/>
              <a:t>（</a:t>
            </a:r>
            <a:r>
              <a:rPr lang="en-US" altLang="zh-CN" dirty="0"/>
              <a:t>3</a:t>
            </a:r>
            <a:r>
              <a:rPr lang="zh-CN" altLang="en-US" dirty="0"/>
              <a:t>）</a:t>
            </a:r>
            <a:r>
              <a:rPr lang="zh-CN" altLang="zh-CN" dirty="0"/>
              <a:t>配置</a:t>
            </a:r>
            <a:r>
              <a:rPr lang="en-US" altLang="zh-CN" dirty="0"/>
              <a:t>Visual studio</a:t>
            </a:r>
            <a:r>
              <a:rPr lang="zh-CN" altLang="zh-CN" dirty="0"/>
              <a:t>解决方案</a:t>
            </a:r>
            <a:endParaRPr lang="en-US" altLang="zh-CN" dirty="0"/>
          </a:p>
          <a:p>
            <a:pPr marL="457200" lvl="1" indent="0">
              <a:buNone/>
            </a:pPr>
            <a:r>
              <a:rPr lang="zh-CN" altLang="en-US" dirty="0"/>
              <a:t>（</a:t>
            </a:r>
            <a:r>
              <a:rPr lang="en-US" altLang="zh-CN" dirty="0"/>
              <a:t>4</a:t>
            </a:r>
            <a:r>
              <a:rPr lang="zh-CN" altLang="en-US" dirty="0"/>
              <a:t>）</a:t>
            </a:r>
            <a:r>
              <a:rPr lang="zh-CN" altLang="zh-CN" dirty="0"/>
              <a:t>在</a:t>
            </a:r>
            <a:r>
              <a:rPr lang="en-US" altLang="zh-CN" dirty="0"/>
              <a:t>Visual Studio</a:t>
            </a:r>
            <a:r>
              <a:rPr lang="zh-CN" altLang="zh-CN" dirty="0"/>
              <a:t>中调试</a:t>
            </a:r>
            <a:r>
              <a:rPr lang="en-US" altLang="zh-CN" dirty="0"/>
              <a:t>Unity</a:t>
            </a:r>
            <a:r>
              <a:rPr lang="zh-CN" altLang="zh-CN" dirty="0"/>
              <a:t>程序</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a:t>
            </a:r>
            <a:r>
              <a:rPr lang="en-US" altLang="zh-CN" dirty="0"/>
              <a:t>Unity</a:t>
            </a:r>
            <a:r>
              <a:rPr lang="zh-CN" altLang="zh-CN" dirty="0"/>
              <a:t>和</a:t>
            </a:r>
            <a:r>
              <a:rPr lang="en-US" altLang="zh-CN" dirty="0"/>
              <a:t>Vuforia</a:t>
            </a:r>
            <a:r>
              <a:rPr lang="zh-CN" altLang="zh-CN" dirty="0"/>
              <a:t>的</a:t>
            </a:r>
            <a:r>
              <a:rPr lang="en-US" altLang="zh-CN" dirty="0"/>
              <a:t>AR</a:t>
            </a:r>
            <a:r>
              <a:rPr lang="zh-CN" altLang="zh-CN" dirty="0"/>
              <a:t>开发环境配置</a:t>
            </a:r>
            <a:endParaRPr lang="zh-CN" altLang="en-US" dirty="0"/>
          </a:p>
        </p:txBody>
      </p:sp>
      <p:sp>
        <p:nvSpPr>
          <p:cNvPr id="3" name="内容占位符 2"/>
          <p:cNvSpPr>
            <a:spLocks noGrp="1"/>
          </p:cNvSpPr>
          <p:nvPr>
            <p:ph idx="1"/>
          </p:nvPr>
        </p:nvSpPr>
        <p:spPr>
          <a:xfrm>
            <a:off x="669924" y="1123950"/>
            <a:ext cx="7244087" cy="5019675"/>
          </a:xfrm>
        </p:spPr>
        <p:txBody>
          <a:bodyPr/>
          <a:lstStyle/>
          <a:p>
            <a:r>
              <a:rPr lang="en-US" altLang="zh-CN" dirty="0"/>
              <a:t>Vuforia</a:t>
            </a:r>
            <a:r>
              <a:rPr lang="zh-CN" altLang="en-US" dirty="0"/>
              <a:t>是高通的</a:t>
            </a:r>
            <a:r>
              <a:rPr lang="en-US" altLang="zh-CN" dirty="0"/>
              <a:t>AR</a:t>
            </a:r>
            <a:r>
              <a:rPr lang="zh-CN" altLang="en-US" dirty="0"/>
              <a:t>解决方案，需要在官网上进行</a:t>
            </a:r>
            <a:r>
              <a:rPr lang="en-US" altLang="zh-CN" dirty="0"/>
              <a:t>Target Manage</a:t>
            </a:r>
            <a:r>
              <a:rPr lang="zh-CN" altLang="en-US" dirty="0"/>
              <a:t>，也就是图像预处理，</a:t>
            </a:r>
            <a:r>
              <a:rPr lang="en-US" altLang="zh-CN" dirty="0"/>
              <a:t>Vuforia</a:t>
            </a:r>
            <a:r>
              <a:rPr lang="zh-CN" altLang="en-US" dirty="0"/>
              <a:t>不但对于商业级应用提供云识别，而且还支持三维立体物件识别和</a:t>
            </a:r>
            <a:r>
              <a:rPr lang="en-US" altLang="zh-CN" dirty="0"/>
              <a:t>HoloLens</a:t>
            </a:r>
            <a:r>
              <a:rPr lang="zh-CN" altLang="en-US" dirty="0"/>
              <a:t>应用。目前高通的</a:t>
            </a:r>
            <a:r>
              <a:rPr lang="en-US" altLang="zh-CN" dirty="0"/>
              <a:t>AR</a:t>
            </a:r>
            <a:r>
              <a:rPr lang="zh-CN" altLang="en-US" dirty="0"/>
              <a:t>解决方案已经成为事实上的一个</a:t>
            </a:r>
            <a:r>
              <a:rPr lang="en-US" altLang="zh-CN" dirty="0"/>
              <a:t>AR</a:t>
            </a:r>
            <a:r>
              <a:rPr lang="zh-CN" altLang="en-US" dirty="0"/>
              <a:t>增强现实的</a:t>
            </a:r>
            <a:r>
              <a:rPr lang="en-US" altLang="zh-CN" dirty="0"/>
              <a:t>SDK</a:t>
            </a:r>
            <a:r>
              <a:rPr lang="zh-CN" altLang="en-US" dirty="0"/>
              <a:t>标准。</a:t>
            </a:r>
            <a:endParaRPr lang="en-US" altLang="zh-CN" dirty="0"/>
          </a:p>
          <a:p>
            <a:r>
              <a:rPr lang="zh-CN" altLang="en-US" dirty="0"/>
              <a:t>要点：</a:t>
            </a:r>
            <a:endParaRPr lang="en-US" altLang="zh-CN" dirty="0"/>
          </a:p>
          <a:p>
            <a:pPr lvl="1"/>
            <a:r>
              <a:rPr lang="zh-CN" altLang="zh-CN" dirty="0"/>
              <a:t>需要到高通官网下载</a:t>
            </a:r>
            <a:r>
              <a:rPr lang="en-US" altLang="zh-CN" dirty="0"/>
              <a:t>Vuforia SDK</a:t>
            </a:r>
            <a:endParaRPr lang="en-US" altLang="zh-CN" dirty="0"/>
          </a:p>
          <a:p>
            <a:pPr lvl="1"/>
            <a:r>
              <a:rPr lang="zh-CN" altLang="en-US" dirty="0"/>
              <a:t>配置</a:t>
            </a:r>
            <a:r>
              <a:rPr lang="en-US" altLang="zh-CN" dirty="0"/>
              <a:t>Vuforia SDK</a:t>
            </a:r>
            <a:r>
              <a:rPr lang="zh-CN" altLang="en-US" dirty="0"/>
              <a:t>以构建图片识别环境</a:t>
            </a:r>
            <a:endParaRPr lang="en-US" altLang="zh-CN" dirty="0"/>
          </a:p>
          <a:p>
            <a:pPr lvl="1"/>
            <a:r>
              <a:rPr lang="zh-CN" altLang="en-US" dirty="0"/>
              <a:t>配置</a:t>
            </a:r>
            <a:r>
              <a:rPr lang="en-US" altLang="zh-CN" dirty="0"/>
              <a:t>Vuforia SDK</a:t>
            </a:r>
            <a:r>
              <a:rPr lang="zh-CN" altLang="en-US" dirty="0"/>
              <a:t>以进行</a:t>
            </a:r>
            <a:r>
              <a:rPr lang="zh-CN" altLang="zh-CN" dirty="0"/>
              <a:t>三维识别</a:t>
            </a:r>
            <a:endParaRPr lang="zh-CN" altLang="en-US" dirty="0"/>
          </a:p>
        </p:txBody>
      </p:sp>
      <p:pic>
        <p:nvPicPr>
          <p:cNvPr id="4" name="图片 3"/>
          <p:cNvPicPr>
            <a:picLocks noChangeAspect="1"/>
          </p:cNvPicPr>
          <p:nvPr/>
        </p:nvPicPr>
        <p:blipFill>
          <a:blip r:embed="rId1"/>
          <a:stretch>
            <a:fillRect/>
          </a:stretch>
        </p:blipFill>
        <p:spPr>
          <a:xfrm>
            <a:off x="8166630" y="733819"/>
            <a:ext cx="3392424" cy="60700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Vuforia</a:t>
            </a:r>
            <a:r>
              <a:rPr lang="zh-CN" altLang="en-US" dirty="0"/>
              <a:t>三维零件体扫描过程</a:t>
            </a:r>
            <a:endParaRPr lang="zh-CN" altLang="en-US" dirty="0"/>
          </a:p>
        </p:txBody>
      </p:sp>
      <p:pic>
        <p:nvPicPr>
          <p:cNvPr id="3" name="图片 2"/>
          <p:cNvPicPr/>
          <p:nvPr/>
        </p:nvPicPr>
        <p:blipFill>
          <a:blip r:embed="rId1" cstate="print">
            <a:extLst>
              <a:ext uri="{28A0092B-C50C-407E-A947-70E740481C1C}">
                <a14:useLocalDpi xmlns:a14="http://schemas.microsoft.com/office/drawing/2010/main" val="0"/>
              </a:ext>
            </a:extLst>
          </a:blip>
          <a:srcRect l="3253" t="10730" r="7927" b="6065"/>
          <a:stretch>
            <a:fillRect/>
          </a:stretch>
        </p:blipFill>
        <p:spPr bwMode="auto">
          <a:xfrm>
            <a:off x="602165" y="1495023"/>
            <a:ext cx="2045970" cy="1448435"/>
          </a:xfrm>
          <a:prstGeom prst="rect">
            <a:avLst/>
          </a:prstGeom>
          <a:noFill/>
          <a:ln>
            <a:noFill/>
          </a:ln>
        </p:spPr>
      </p:pic>
      <p:pic>
        <p:nvPicPr>
          <p:cNvPr id="4" name="图片 3" descr="图形用户界面, 文本, 应用程序&#10;&#10;描述已自动生成"/>
          <p:cNvPicPr/>
          <p:nvPr/>
        </p:nvPicPr>
        <p:blipFill>
          <a:blip r:embed="rId2" cstate="print">
            <a:extLst>
              <a:ext uri="{28A0092B-C50C-407E-A947-70E740481C1C}">
                <a14:useLocalDpi xmlns:a14="http://schemas.microsoft.com/office/drawing/2010/main" val="0"/>
              </a:ext>
            </a:extLst>
          </a:blip>
          <a:srcRect l="10686"/>
          <a:stretch>
            <a:fillRect/>
          </a:stretch>
        </p:blipFill>
        <p:spPr bwMode="auto">
          <a:xfrm>
            <a:off x="2944810" y="1535882"/>
            <a:ext cx="2045970" cy="1439545"/>
          </a:xfrm>
          <a:prstGeom prst="rect">
            <a:avLst/>
          </a:prstGeom>
          <a:noFill/>
          <a:ln>
            <a:noFill/>
          </a:ln>
        </p:spPr>
      </p:pic>
      <p:pic>
        <p:nvPicPr>
          <p:cNvPr id="5" name="图片 4" descr="图片包含 白板&#10;&#10;描述已自动生成"/>
          <p:cNvPicPr/>
          <p:nvPr/>
        </p:nvPicPr>
        <p:blipFill>
          <a:blip r:embed="rId3" cstate="print">
            <a:extLst>
              <a:ext uri="{28A0092B-C50C-407E-A947-70E740481C1C}">
                <a14:useLocalDpi xmlns:a14="http://schemas.microsoft.com/office/drawing/2010/main" val="0"/>
              </a:ext>
            </a:extLst>
          </a:blip>
          <a:srcRect l="10593"/>
          <a:stretch>
            <a:fillRect/>
          </a:stretch>
        </p:blipFill>
        <p:spPr bwMode="auto">
          <a:xfrm>
            <a:off x="602165" y="3429000"/>
            <a:ext cx="2045970" cy="1448435"/>
          </a:xfrm>
          <a:prstGeom prst="rect">
            <a:avLst/>
          </a:prstGeom>
          <a:noFill/>
          <a:ln>
            <a:noFill/>
          </a:ln>
        </p:spPr>
      </p:pic>
      <p:pic>
        <p:nvPicPr>
          <p:cNvPr id="6" name="图片 5" descr="卡通人物&#10;&#10;低可信度描述已自动生成"/>
          <p:cNvPicPr/>
          <p:nvPr/>
        </p:nvPicPr>
        <p:blipFill>
          <a:blip r:embed="rId4" cstate="print">
            <a:extLst>
              <a:ext uri="{28A0092B-C50C-407E-A947-70E740481C1C}">
                <a14:useLocalDpi xmlns:a14="http://schemas.microsoft.com/office/drawing/2010/main" val="0"/>
              </a:ext>
            </a:extLst>
          </a:blip>
          <a:srcRect l="10355" r="1347"/>
          <a:stretch>
            <a:fillRect/>
          </a:stretch>
        </p:blipFill>
        <p:spPr bwMode="auto">
          <a:xfrm>
            <a:off x="3115142" y="3446780"/>
            <a:ext cx="2037080" cy="1430655"/>
          </a:xfrm>
          <a:prstGeom prst="rect">
            <a:avLst/>
          </a:prstGeom>
          <a:noFill/>
          <a:ln>
            <a:noFill/>
          </a:ln>
        </p:spPr>
      </p:pic>
      <p:sp>
        <p:nvSpPr>
          <p:cNvPr id="7" name="矩形 6"/>
          <p:cNvSpPr/>
          <p:nvPr/>
        </p:nvSpPr>
        <p:spPr>
          <a:xfrm>
            <a:off x="480766" y="3044761"/>
            <a:ext cx="2288768" cy="276999"/>
          </a:xfrm>
          <a:prstGeom prst="rect">
            <a:avLst/>
          </a:prstGeom>
        </p:spPr>
        <p:txBody>
          <a:bodyPr wrap="none">
            <a:spAutoFit/>
          </a:bodyPr>
          <a:lstStyle/>
          <a:p>
            <a:r>
              <a:rPr lang="en-US" altLang="zh-CN" sz="1200" b="1" dirty="0">
                <a:latin typeface="+mn-ea"/>
              </a:rPr>
              <a:t>Object Scanning Target</a:t>
            </a:r>
            <a:r>
              <a:rPr lang="zh-CN" altLang="en-US" sz="1200" b="1" dirty="0">
                <a:latin typeface="+mn-ea"/>
              </a:rPr>
              <a:t>图片</a:t>
            </a:r>
            <a:endParaRPr lang="zh-CN" altLang="en-US" sz="1200" b="1" dirty="0">
              <a:latin typeface="+mn-ea"/>
            </a:endParaRPr>
          </a:p>
        </p:txBody>
      </p:sp>
      <p:sp>
        <p:nvSpPr>
          <p:cNvPr id="8" name="矩形 7"/>
          <p:cNvSpPr/>
          <p:nvPr/>
        </p:nvSpPr>
        <p:spPr>
          <a:xfrm>
            <a:off x="3534968" y="3044761"/>
            <a:ext cx="1107996" cy="276999"/>
          </a:xfrm>
          <a:prstGeom prst="rect">
            <a:avLst/>
          </a:prstGeom>
        </p:spPr>
        <p:txBody>
          <a:bodyPr wrap="none">
            <a:spAutoFit/>
          </a:bodyPr>
          <a:lstStyle/>
          <a:p>
            <a:r>
              <a:rPr lang="zh-CN" altLang="en-US" sz="1200" dirty="0"/>
              <a:t>扫描开始界面</a:t>
            </a:r>
            <a:endParaRPr lang="zh-CN" altLang="en-US" sz="1200" dirty="0"/>
          </a:p>
        </p:txBody>
      </p:sp>
      <p:sp>
        <p:nvSpPr>
          <p:cNvPr id="9" name="矩形 8"/>
          <p:cNvSpPr/>
          <p:nvPr/>
        </p:nvSpPr>
        <p:spPr>
          <a:xfrm>
            <a:off x="835811" y="4989749"/>
            <a:ext cx="1415772" cy="276999"/>
          </a:xfrm>
          <a:prstGeom prst="rect">
            <a:avLst/>
          </a:prstGeom>
        </p:spPr>
        <p:txBody>
          <a:bodyPr wrap="none">
            <a:spAutoFit/>
          </a:bodyPr>
          <a:lstStyle/>
          <a:p>
            <a:r>
              <a:rPr lang="zh-CN" altLang="en-US" sz="1200" dirty="0"/>
              <a:t>整个零件矩形包裹</a:t>
            </a:r>
            <a:endParaRPr lang="zh-CN" altLang="en-US" sz="1200" dirty="0"/>
          </a:p>
        </p:txBody>
      </p:sp>
      <p:sp>
        <p:nvSpPr>
          <p:cNvPr id="11" name="矩形 10"/>
          <p:cNvSpPr/>
          <p:nvPr/>
        </p:nvSpPr>
        <p:spPr>
          <a:xfrm>
            <a:off x="3240673" y="4989748"/>
            <a:ext cx="1454244" cy="276999"/>
          </a:xfrm>
          <a:prstGeom prst="rect">
            <a:avLst/>
          </a:prstGeom>
        </p:spPr>
        <p:txBody>
          <a:bodyPr wrap="none">
            <a:spAutoFit/>
          </a:bodyPr>
          <a:lstStyle/>
          <a:p>
            <a:r>
              <a:rPr lang="zh-CN" altLang="en-US" sz="1200" b="1" dirty="0"/>
              <a:t>半个零件矩形包裹</a:t>
            </a:r>
            <a:endParaRPr lang="zh-CN" altLang="en-US" sz="1200" b="1" dirty="0"/>
          </a:p>
        </p:txBody>
      </p:sp>
      <p:pic>
        <p:nvPicPr>
          <p:cNvPr id="12" name="图片 11" descr="墙上挂着一幅画&#10;&#10;描述已自动生成"/>
          <p:cNvPicPr/>
          <p:nvPr/>
        </p:nvPicPr>
        <p:blipFill>
          <a:blip r:embed="rId5" cstate="print">
            <a:extLst>
              <a:ext uri="{28A0092B-C50C-407E-A947-70E740481C1C}">
                <a14:useLocalDpi xmlns:a14="http://schemas.microsoft.com/office/drawing/2010/main" val="0"/>
              </a:ext>
            </a:extLst>
          </a:blip>
          <a:srcRect l="12080" b="6624"/>
          <a:stretch>
            <a:fillRect/>
          </a:stretch>
        </p:blipFill>
        <p:spPr bwMode="auto">
          <a:xfrm>
            <a:off x="6446678" y="1573466"/>
            <a:ext cx="2204720" cy="1471295"/>
          </a:xfrm>
          <a:prstGeom prst="rect">
            <a:avLst/>
          </a:prstGeom>
          <a:noFill/>
          <a:ln>
            <a:noFill/>
          </a:ln>
        </p:spPr>
      </p:pic>
      <p:pic>
        <p:nvPicPr>
          <p:cNvPr id="13" name="图片 12" descr="图形用户界面, 应用程序&#10;&#10;描述已自动生成"/>
          <p:cNvPicPr/>
          <p:nvPr/>
        </p:nvPicPr>
        <p:blipFill>
          <a:blip r:embed="rId6" cstate="print">
            <a:extLst>
              <a:ext uri="{28A0092B-C50C-407E-A947-70E740481C1C}">
                <a14:useLocalDpi xmlns:a14="http://schemas.microsoft.com/office/drawing/2010/main" val="0"/>
              </a:ext>
            </a:extLst>
          </a:blip>
          <a:srcRect r="6615"/>
          <a:stretch>
            <a:fillRect/>
          </a:stretch>
        </p:blipFill>
        <p:spPr bwMode="auto">
          <a:xfrm>
            <a:off x="9159622" y="1535882"/>
            <a:ext cx="2159000" cy="1462405"/>
          </a:xfrm>
          <a:prstGeom prst="rect">
            <a:avLst/>
          </a:prstGeom>
          <a:noFill/>
          <a:ln>
            <a:noFill/>
          </a:ln>
        </p:spPr>
      </p:pic>
      <p:pic>
        <p:nvPicPr>
          <p:cNvPr id="14" name="图片 13" descr="墙上挂着一幅画&#10;&#10;中度可信度描述已自动生成"/>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91974" y="3509563"/>
            <a:ext cx="2367280" cy="1480185"/>
          </a:xfrm>
          <a:prstGeom prst="rect">
            <a:avLst/>
          </a:prstGeom>
          <a:noFill/>
          <a:ln>
            <a:noFill/>
          </a:ln>
        </p:spPr>
      </p:pic>
      <p:sp>
        <p:nvSpPr>
          <p:cNvPr id="15" name="矩形 14"/>
          <p:cNvSpPr/>
          <p:nvPr/>
        </p:nvSpPr>
        <p:spPr>
          <a:xfrm>
            <a:off x="7079280" y="3044761"/>
            <a:ext cx="1107996" cy="276999"/>
          </a:xfrm>
          <a:prstGeom prst="rect">
            <a:avLst/>
          </a:prstGeom>
        </p:spPr>
        <p:txBody>
          <a:bodyPr wrap="none">
            <a:spAutoFit/>
          </a:bodyPr>
          <a:lstStyle/>
          <a:p>
            <a:r>
              <a:rPr lang="zh-CN" altLang="en-US" sz="1200" dirty="0"/>
              <a:t>扫描特征建立</a:t>
            </a:r>
            <a:endParaRPr lang="zh-CN" altLang="en-US" sz="1200" dirty="0"/>
          </a:p>
        </p:txBody>
      </p:sp>
      <p:sp>
        <p:nvSpPr>
          <p:cNvPr id="16" name="矩形 15"/>
          <p:cNvSpPr/>
          <p:nvPr/>
        </p:nvSpPr>
        <p:spPr>
          <a:xfrm>
            <a:off x="9652547" y="3044760"/>
            <a:ext cx="1107996" cy="276999"/>
          </a:xfrm>
          <a:prstGeom prst="rect">
            <a:avLst/>
          </a:prstGeom>
        </p:spPr>
        <p:txBody>
          <a:bodyPr wrap="none">
            <a:spAutoFit/>
          </a:bodyPr>
          <a:lstStyle/>
          <a:p>
            <a:r>
              <a:rPr lang="zh-CN" altLang="en-US" sz="1200" dirty="0"/>
              <a:t>扫描信息摘要</a:t>
            </a:r>
            <a:endParaRPr lang="zh-CN" altLang="en-US" sz="1200" dirty="0"/>
          </a:p>
        </p:txBody>
      </p:sp>
      <p:sp>
        <p:nvSpPr>
          <p:cNvPr id="17" name="矩形 16"/>
          <p:cNvSpPr/>
          <p:nvPr/>
        </p:nvSpPr>
        <p:spPr>
          <a:xfrm>
            <a:off x="8402327" y="5039051"/>
            <a:ext cx="1107996" cy="276999"/>
          </a:xfrm>
          <a:prstGeom prst="rect">
            <a:avLst/>
          </a:prstGeom>
        </p:spPr>
        <p:txBody>
          <a:bodyPr wrap="none">
            <a:spAutoFit/>
          </a:bodyPr>
          <a:lstStyle/>
          <a:p>
            <a:r>
              <a:rPr lang="zh-CN" altLang="en-US" sz="1200" dirty="0"/>
              <a:t>扫描测试结果</a:t>
            </a:r>
            <a:endParaRPr lang="zh-CN" altLang="en-US" sz="1200" dirty="0"/>
          </a:p>
        </p:txBody>
      </p:sp>
      <p:cxnSp>
        <p:nvCxnSpPr>
          <p:cNvPr id="19" name="直接连接符 18"/>
          <p:cNvCxnSpPr/>
          <p:nvPr/>
        </p:nvCxnSpPr>
        <p:spPr>
          <a:xfrm>
            <a:off x="6016428" y="1343278"/>
            <a:ext cx="0" cy="4017695"/>
          </a:xfrm>
          <a:prstGeom prst="line">
            <a:avLst/>
          </a:prstGeom>
        </p:spPr>
        <p:style>
          <a:lnRef idx="1">
            <a:schemeClr val="accent1"/>
          </a:lnRef>
          <a:fillRef idx="0">
            <a:schemeClr val="accent1"/>
          </a:fillRef>
          <a:effectRef idx="0">
            <a:schemeClr val="accent1"/>
          </a:effectRef>
          <a:fontRef idx="minor">
            <a:schemeClr val="tx1"/>
          </a:fontRef>
        </p:style>
      </p:cxnSp>
      <p:sp>
        <p:nvSpPr>
          <p:cNvPr id="20" name="箭头: 右 19"/>
          <p:cNvSpPr/>
          <p:nvPr/>
        </p:nvSpPr>
        <p:spPr>
          <a:xfrm>
            <a:off x="5784824" y="3086166"/>
            <a:ext cx="542167" cy="6856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Unity</a:t>
            </a:r>
            <a:r>
              <a:rPr lang="zh-CN" altLang="en-US" dirty="0"/>
              <a:t>和</a:t>
            </a:r>
            <a:r>
              <a:rPr lang="en-US" altLang="zh-CN" dirty="0" err="1"/>
              <a:t>SteamVR</a:t>
            </a:r>
            <a:r>
              <a:rPr lang="zh-CN" altLang="en-US" dirty="0"/>
              <a:t>实现的</a:t>
            </a:r>
            <a:r>
              <a:rPr lang="en-US" altLang="zh-CN" dirty="0"/>
              <a:t>VR</a:t>
            </a:r>
            <a:r>
              <a:rPr lang="zh-CN" altLang="en-US" dirty="0"/>
              <a:t>开发环境配置</a:t>
            </a:r>
            <a:endParaRPr lang="zh-CN" altLang="en-US" dirty="0"/>
          </a:p>
        </p:txBody>
      </p:sp>
      <p:sp>
        <p:nvSpPr>
          <p:cNvPr id="3" name="内容占位符 2"/>
          <p:cNvSpPr>
            <a:spLocks noGrp="1"/>
          </p:cNvSpPr>
          <p:nvPr>
            <p:ph idx="1"/>
          </p:nvPr>
        </p:nvSpPr>
        <p:spPr/>
        <p:txBody>
          <a:bodyPr/>
          <a:lstStyle/>
          <a:p>
            <a:r>
              <a:rPr lang="zh-CN" altLang="en-US" dirty="0"/>
              <a:t>本书以</a:t>
            </a:r>
            <a:r>
              <a:rPr lang="en-US" altLang="zh-CN" dirty="0"/>
              <a:t>HTC VIVE</a:t>
            </a:r>
            <a:r>
              <a:rPr lang="zh-CN" altLang="en-US" dirty="0"/>
              <a:t>作为</a:t>
            </a:r>
            <a:r>
              <a:rPr lang="en-US" altLang="zh-CN" dirty="0"/>
              <a:t>VR</a:t>
            </a:r>
            <a:r>
              <a:rPr lang="zh-CN" altLang="en-US" dirty="0"/>
              <a:t>功能实现的硬件设备为例介绍</a:t>
            </a:r>
            <a:r>
              <a:rPr lang="en-US" altLang="zh-CN" dirty="0"/>
              <a:t>Unity</a:t>
            </a:r>
            <a:r>
              <a:rPr lang="zh-CN" altLang="en-US" dirty="0"/>
              <a:t>中</a:t>
            </a:r>
            <a:r>
              <a:rPr lang="en-US" altLang="zh-CN" dirty="0"/>
              <a:t>VR</a:t>
            </a:r>
            <a:r>
              <a:rPr lang="zh-CN" altLang="en-US" dirty="0"/>
              <a:t>开发环境配置准备工作</a:t>
            </a:r>
            <a:endParaRPr lang="en-US" altLang="zh-CN" dirty="0"/>
          </a:p>
          <a:p>
            <a:r>
              <a:rPr lang="en-US" altLang="zh-CN" dirty="0"/>
              <a:t>Unity</a:t>
            </a:r>
            <a:r>
              <a:rPr lang="zh-CN" altLang="en-US" dirty="0"/>
              <a:t>开发</a:t>
            </a:r>
            <a:r>
              <a:rPr lang="en-US" altLang="zh-CN" dirty="0"/>
              <a:t>VR</a:t>
            </a:r>
            <a:r>
              <a:rPr lang="zh-CN" altLang="en-US" dirty="0"/>
              <a:t>应用主要利用</a:t>
            </a:r>
            <a:r>
              <a:rPr lang="en-US" altLang="zh-CN" dirty="0" err="1"/>
              <a:t>SteamVR</a:t>
            </a:r>
            <a:r>
              <a:rPr lang="en-US" altLang="zh-CN" dirty="0"/>
              <a:t> SDK</a:t>
            </a:r>
            <a:r>
              <a:rPr lang="zh-CN" altLang="en-US" dirty="0"/>
              <a:t>，该</a:t>
            </a:r>
            <a:r>
              <a:rPr lang="en-US" altLang="zh-CN" dirty="0"/>
              <a:t>SDK</a:t>
            </a:r>
            <a:r>
              <a:rPr lang="zh-CN" altLang="en-US" dirty="0"/>
              <a:t>是一个由</a:t>
            </a:r>
            <a:r>
              <a:rPr lang="en-US" altLang="zh-CN" dirty="0"/>
              <a:t>Value</a:t>
            </a:r>
            <a:r>
              <a:rPr lang="zh-CN" altLang="en-US" dirty="0"/>
              <a:t>提供的官方库，以简化</a:t>
            </a:r>
            <a:r>
              <a:rPr lang="en-US" altLang="zh-CN" dirty="0" err="1"/>
              <a:t>Vive</a:t>
            </a:r>
            <a:r>
              <a:rPr lang="zh-CN" altLang="en-US" dirty="0"/>
              <a:t>的开发，它同时支持</a:t>
            </a:r>
            <a:r>
              <a:rPr lang="en-US" altLang="zh-CN" dirty="0"/>
              <a:t>Oculus Rift</a:t>
            </a:r>
            <a:r>
              <a:rPr lang="zh-CN" altLang="en-US" dirty="0"/>
              <a:t>和</a:t>
            </a:r>
            <a:r>
              <a:rPr lang="en-US" altLang="zh-CN" dirty="0"/>
              <a:t>HTC VIVE</a:t>
            </a:r>
            <a:r>
              <a:rPr lang="zh-CN" altLang="en-US" dirty="0"/>
              <a:t>。将插件导入到</a:t>
            </a:r>
            <a:r>
              <a:rPr lang="en-US" altLang="zh-CN" dirty="0"/>
              <a:t>Unity</a:t>
            </a:r>
            <a:r>
              <a:rPr lang="zh-CN" altLang="en-US" dirty="0"/>
              <a:t>中后，打开插件文件，最基础的是预制体组成。</a:t>
            </a:r>
            <a:endParaRPr lang="en-US" altLang="zh-CN" dirty="0"/>
          </a:p>
          <a:p>
            <a:r>
              <a:rPr lang="zh-CN" altLang="en-US" dirty="0"/>
              <a:t>预制体由一个父物体和三个子物体组成，而每个子物体又有自己的子物体。</a:t>
            </a:r>
            <a:endParaRPr lang="en-US" altLang="zh-CN" dirty="0"/>
          </a:p>
          <a:p>
            <a:pPr lvl="1"/>
            <a:r>
              <a:rPr lang="zh-CN" altLang="en-US" dirty="0"/>
              <a:t>父物体</a:t>
            </a:r>
            <a:r>
              <a:rPr lang="en-US" altLang="zh-CN" dirty="0"/>
              <a:t>[</a:t>
            </a:r>
            <a:r>
              <a:rPr lang="en-US" altLang="zh-CN" dirty="0" err="1"/>
              <a:t>CameraRig</a:t>
            </a:r>
            <a:r>
              <a:rPr lang="en-US" altLang="zh-CN" dirty="0"/>
              <a:t>]</a:t>
            </a:r>
            <a:r>
              <a:rPr lang="zh-CN" altLang="en-US" dirty="0"/>
              <a:t>主要挂了一个脚本</a:t>
            </a:r>
            <a:r>
              <a:rPr lang="en-US" altLang="zh-CN" dirty="0" err="1"/>
              <a:t>StreamVR_ControllerManager</a:t>
            </a:r>
            <a:r>
              <a:rPr lang="zh-CN" altLang="en-US" dirty="0"/>
              <a:t>，这个脚本根据左右手柄是否连接来控制左右手柄是否显示。</a:t>
            </a:r>
            <a:r>
              <a:rPr lang="en-US" altLang="zh-CN" dirty="0" err="1"/>
              <a:t>CameraRig</a:t>
            </a:r>
            <a:r>
              <a:rPr lang="zh-CN" altLang="en-US" dirty="0"/>
              <a:t>下的三个子物体分别对应左手柄、右手柄以及头盔。</a:t>
            </a:r>
            <a:endParaRPr lang="en-US" altLang="zh-CN" dirty="0"/>
          </a:p>
          <a:p>
            <a:r>
              <a:rPr lang="zh-CN" altLang="en-US" dirty="0"/>
              <a:t>除了以上预制体，在开发时经常用到的扩展脚本主要是</a:t>
            </a:r>
            <a:r>
              <a:rPr lang="en-US" altLang="zh-CN" dirty="0"/>
              <a:t>Assets/</a:t>
            </a:r>
            <a:r>
              <a:rPr lang="en-US" altLang="zh-CN" dirty="0" err="1"/>
              <a:t>SteamVR</a:t>
            </a:r>
            <a:r>
              <a:rPr lang="en-US" altLang="zh-CN" dirty="0"/>
              <a:t>/Extras</a:t>
            </a:r>
            <a:r>
              <a:rPr lang="zh-CN" altLang="en-US" dirty="0"/>
              <a:t>下的</a:t>
            </a:r>
            <a:r>
              <a:rPr lang="en-US" altLang="zh-CN" dirty="0" err="1"/>
              <a:t>SteamVR_TrackedController</a:t>
            </a:r>
            <a:r>
              <a:rPr lang="zh-CN" altLang="en-US" dirty="0"/>
              <a:t>和</a:t>
            </a:r>
            <a:r>
              <a:rPr lang="en-US" altLang="zh-CN" dirty="0" err="1"/>
              <a:t>SteamVR</a:t>
            </a:r>
            <a:r>
              <a:rPr lang="en-US" altLang="zh-CN" dirty="0"/>
              <a:t> _Laser- Pointer</a:t>
            </a:r>
            <a:r>
              <a:rPr lang="zh-CN" altLang="en-US" dirty="0"/>
              <a:t>。这两个脚本主要对外提供手柄事件</a:t>
            </a:r>
            <a:endParaRPr lang="en-US" altLang="zh-CN"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中</a:t>
            </a:r>
            <a:r>
              <a:rPr lang="en-US" altLang="zh-CN" dirty="0"/>
              <a:t>Webservice</a:t>
            </a:r>
            <a:r>
              <a:rPr lang="zh-CN" altLang="en-US" dirty="0"/>
              <a:t>接口实现</a:t>
            </a:r>
            <a:endParaRPr lang="zh-CN" altLang="en-US" dirty="0"/>
          </a:p>
        </p:txBody>
      </p:sp>
      <p:sp>
        <p:nvSpPr>
          <p:cNvPr id="3" name="内容占位符 2"/>
          <p:cNvSpPr>
            <a:spLocks noGrp="1"/>
          </p:cNvSpPr>
          <p:nvPr>
            <p:ph idx="1"/>
          </p:nvPr>
        </p:nvSpPr>
        <p:spPr/>
        <p:txBody>
          <a:bodyPr/>
          <a:lstStyle/>
          <a:p>
            <a:r>
              <a:rPr lang="en-US" altLang="zh-CN" dirty="0"/>
              <a:t>Unity</a:t>
            </a:r>
            <a:r>
              <a:rPr lang="zh-CN" altLang="en-US" dirty="0"/>
              <a:t>程序和其它程序或者后台服务通讯，一般采用</a:t>
            </a:r>
            <a:r>
              <a:rPr lang="en-US" altLang="zh-CN" dirty="0" err="1"/>
              <a:t>WebService</a:t>
            </a:r>
            <a:r>
              <a:rPr lang="zh-CN" altLang="en-US" dirty="0"/>
              <a:t>接口的形式。</a:t>
            </a:r>
            <a:endParaRPr lang="en-US" altLang="zh-CN" dirty="0"/>
          </a:p>
          <a:p>
            <a:r>
              <a:rPr lang="zh-CN" altLang="en-US" dirty="0"/>
              <a:t>在</a:t>
            </a:r>
            <a:r>
              <a:rPr lang="en-US" altLang="zh-CN" dirty="0"/>
              <a:t>Unity</a:t>
            </a:r>
            <a:r>
              <a:rPr lang="zh-CN" altLang="en-US" dirty="0"/>
              <a:t>中调用</a:t>
            </a:r>
            <a:r>
              <a:rPr lang="en-US" altLang="zh-CN" dirty="0" err="1"/>
              <a:t>WebService</a:t>
            </a:r>
            <a:r>
              <a:rPr lang="zh-CN" altLang="en-US" dirty="0"/>
              <a:t>有两种基本方式：</a:t>
            </a:r>
            <a:endParaRPr lang="en-US" altLang="zh-CN" dirty="0"/>
          </a:p>
          <a:p>
            <a:pPr marL="457200" lvl="1" indent="0">
              <a:buNone/>
            </a:pPr>
            <a:r>
              <a:rPr lang="zh-CN" altLang="en-US" dirty="0"/>
              <a:t>① 使用</a:t>
            </a:r>
            <a:r>
              <a:rPr lang="en-US" altLang="zh-CN" dirty="0" err="1"/>
              <a:t>UnityWebRequest</a:t>
            </a:r>
            <a:r>
              <a:rPr lang="zh-CN" altLang="en-US" dirty="0"/>
              <a:t>调用</a:t>
            </a:r>
            <a:r>
              <a:rPr lang="en-US" altLang="zh-CN" dirty="0" err="1"/>
              <a:t>WebService</a:t>
            </a:r>
            <a:endParaRPr lang="en-US" altLang="zh-CN" dirty="0"/>
          </a:p>
          <a:p>
            <a:pPr marL="457200" lvl="1" indent="0">
              <a:buNone/>
            </a:pPr>
            <a:r>
              <a:rPr lang="zh-CN" altLang="en-US" dirty="0"/>
              <a:t>② 利用</a:t>
            </a:r>
            <a:r>
              <a:rPr lang="en-US" altLang="zh-CN" dirty="0"/>
              <a:t>Visual Studio</a:t>
            </a:r>
            <a:r>
              <a:rPr lang="zh-CN" altLang="en-US" dirty="0"/>
              <a:t>自带的</a:t>
            </a:r>
            <a:r>
              <a:rPr lang="en-US" altLang="zh-CN" dirty="0"/>
              <a:t>WSDL</a:t>
            </a:r>
            <a:r>
              <a:rPr lang="zh-CN" altLang="en-US" dirty="0"/>
              <a:t>工具生成接口类（</a:t>
            </a:r>
            <a:r>
              <a:rPr lang="en-US" altLang="zh-CN" dirty="0"/>
              <a:t>.cs</a:t>
            </a:r>
            <a:r>
              <a:rPr lang="zh-CN" altLang="en-US" dirty="0"/>
              <a:t>文件）</a:t>
            </a:r>
            <a:endParaRPr lang="en-US" altLang="zh-CN" dirty="0"/>
          </a:p>
          <a:p>
            <a:pPr lvl="2"/>
            <a:r>
              <a:rPr lang="zh-CN" altLang="zh-CN" dirty="0"/>
              <a:t>需要注意的是</a:t>
            </a:r>
            <a:r>
              <a:rPr lang="en-US" altLang="zh-CN" dirty="0"/>
              <a:t>.NET</a:t>
            </a:r>
            <a:r>
              <a:rPr lang="zh-CN" altLang="zh-CN" dirty="0"/>
              <a:t>的版本，如果</a:t>
            </a:r>
            <a:r>
              <a:rPr lang="en-US" altLang="zh-CN" dirty="0"/>
              <a:t>Web</a:t>
            </a:r>
            <a:r>
              <a:rPr lang="zh-CN" altLang="zh-CN" dirty="0"/>
              <a:t>服务器的</a:t>
            </a:r>
            <a:r>
              <a:rPr lang="en-US" altLang="zh-CN" dirty="0"/>
              <a:t>.NET</a:t>
            </a:r>
            <a:r>
              <a:rPr lang="zh-CN" altLang="zh-CN" dirty="0"/>
              <a:t>版本和</a:t>
            </a:r>
            <a:r>
              <a:rPr lang="en-US" altLang="zh-CN" dirty="0"/>
              <a:t>Unity</a:t>
            </a:r>
            <a:r>
              <a:rPr lang="zh-CN" altLang="zh-CN" dirty="0"/>
              <a:t>应用不匹配，可能会导致访问失败。</a:t>
            </a:r>
            <a:endParaRPr lang="en-US" altLang="zh-CN" dirty="0"/>
          </a:p>
          <a:p>
            <a:endParaRPr lang="zh-CN" altLang="en-US" dirty="0"/>
          </a:p>
        </p:txBody>
      </p:sp>
    </p:spTree>
  </p:cSld>
  <p:clrMapOvr>
    <a:masterClrMapping/>
  </p:clrMapOvr>
</p:sld>
</file>

<file path=ppt/theme/theme1.xml><?xml version="1.0" encoding="utf-8"?>
<a:theme xmlns:a="http://schemas.openxmlformats.org/drawingml/2006/main" name="数字孪生技术与工程实践2022">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自定义 3">
      <a:majorFont>
        <a:latin typeface="Arial Black"/>
        <a:ea typeface="思源黑体 CN Heavy"/>
        <a:cs typeface=""/>
      </a:majorFont>
      <a:minorFont>
        <a:latin typeface="Arial"/>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数字孪生技术与工程实践2022</Template>
  <TotalTime>0</TotalTime>
  <Words>7484</Words>
  <Application>WPS 演示</Application>
  <PresentationFormat>宽屏</PresentationFormat>
  <Paragraphs>263</Paragraphs>
  <Slides>33</Slides>
  <Notes>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33</vt:i4>
      </vt:variant>
    </vt:vector>
  </HeadingPairs>
  <TitlesOfParts>
    <vt:vector size="55" baseType="lpstr">
      <vt:lpstr>Arial</vt:lpstr>
      <vt:lpstr>宋体</vt:lpstr>
      <vt:lpstr>Wingdings</vt:lpstr>
      <vt:lpstr>思源宋体 CN Heavy</vt:lpstr>
      <vt:lpstr>汉仪书宋二KW</vt:lpstr>
      <vt:lpstr>Arial</vt:lpstr>
      <vt:lpstr>思源黑体 CN Heavy</vt:lpstr>
      <vt:lpstr>汉仪中黑KW</vt:lpstr>
      <vt:lpstr>Arial Black</vt:lpstr>
      <vt:lpstr>微软雅黑</vt:lpstr>
      <vt:lpstr>宋体</vt:lpstr>
      <vt:lpstr>Arial Unicode MS</vt:lpstr>
      <vt:lpstr>思源黑体 CN Medium</vt:lpstr>
      <vt:lpstr>Calibri</vt:lpstr>
      <vt:lpstr>Helvetica Neue</vt:lpstr>
      <vt:lpstr>Times New Roman</vt:lpstr>
      <vt:lpstr>Wingdings</vt:lpstr>
      <vt:lpstr>华文细黑</vt:lpstr>
      <vt:lpstr>黑体-简</vt:lpstr>
      <vt:lpstr>数字孪生技术与工程实践2022</vt:lpstr>
      <vt:lpstr>Visio.Drawing.15</vt:lpstr>
      <vt:lpstr>Visio.Drawing.15</vt:lpstr>
      <vt:lpstr>数字孪生技术与工程实践  第7章 数字孪生系统开发和应用案例</vt:lpstr>
      <vt:lpstr>引言</vt:lpstr>
      <vt:lpstr>目录</vt:lpstr>
      <vt:lpstr>7.1 利用Unity开发数字孪生应用的准备</vt:lpstr>
      <vt:lpstr>Unity开发环境配置</vt:lpstr>
      <vt:lpstr>基于Unity和Vuforia的AR开发环境配置</vt:lpstr>
      <vt:lpstr>Vuforia三维零件体扫描过程</vt:lpstr>
      <vt:lpstr>基于Unity和SteamVR实现的VR开发环境配置</vt:lpstr>
      <vt:lpstr>Unity中Webservice接口实现</vt:lpstr>
      <vt:lpstr>Unity中Socket通信</vt:lpstr>
      <vt:lpstr>7.2 智能车间数字孪生系统实施案例</vt:lpstr>
      <vt:lpstr>应用背景</vt:lpstr>
      <vt:lpstr>智能车间数字孪生系统功能需求分析</vt:lpstr>
      <vt:lpstr>系统的总体功能需求</vt:lpstr>
      <vt:lpstr>智能制造单元数字孪生原型系统构建框架</vt:lpstr>
      <vt:lpstr>智能制造单元数字孪生原型系统构建框架（续）</vt:lpstr>
      <vt:lpstr>基于Unity的开发框架</vt:lpstr>
      <vt:lpstr>数字化模型的构建</vt:lpstr>
      <vt:lpstr>数字孪生引擎的实现总体架构（1）</vt:lpstr>
      <vt:lpstr>数字孪生引擎的实现总体架构（2）</vt:lpstr>
      <vt:lpstr>数字孪生引擎的实现总体架构（3）</vt:lpstr>
      <vt:lpstr>7.3 数字孪生生产系统中VR/AR可视化应用</vt:lpstr>
      <vt:lpstr>VR/AR/MR是数字孪生必需的吗？</vt:lpstr>
      <vt:lpstr>生产系统中可视化应用需求分析</vt:lpstr>
      <vt:lpstr>数字孪生生产系统AR/VR应用架构</vt:lpstr>
      <vt:lpstr>AR技术在生产管理功能中的应用</vt:lpstr>
      <vt:lpstr>融合室内定位技术的AR应用方法</vt:lpstr>
      <vt:lpstr>基于AR的装配可视化指导</vt:lpstr>
      <vt:lpstr>基于增强现实的零件装配指导可视化过程</vt:lpstr>
      <vt:lpstr>基于VR的生产管理可视化指导</vt:lpstr>
      <vt:lpstr>本章思考题</vt:lpstr>
      <vt:lpstr>本章思考题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数字孪生技术与工程实践 第1章 数字孪生的发展 </dc:title>
  <dc:creator>陆剑峰</dc:creator>
  <cp:lastModifiedBy>朱显杰</cp:lastModifiedBy>
  <cp:revision>28</cp:revision>
  <dcterms:created xsi:type="dcterms:W3CDTF">2024-03-12T04:49:31Z</dcterms:created>
  <dcterms:modified xsi:type="dcterms:W3CDTF">2024-03-12T04:49:31Z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E225A7F5BF1141BAB68864CA135DFA0E</vt:lpwstr>
  </property>
  <property fmtid="{D5CDD505-2E9C-101B-9397-08002B2CF9AE}" pid="3" name="KSOProductBuildVer">
    <vt:lpwstr>2052-6.4.0.8550</vt:lpwstr>
  </property>
</Properties>
</file>